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1" r:id="rId1"/>
  </p:sldMasterIdLst>
  <p:notesMasterIdLst>
    <p:notesMasterId r:id="rId46"/>
  </p:notesMasterIdLst>
  <p:sldIdLst>
    <p:sldId id="256" r:id="rId2"/>
    <p:sldId id="257" r:id="rId3"/>
    <p:sldId id="260" r:id="rId4"/>
    <p:sldId id="307" r:id="rId5"/>
    <p:sldId id="309" r:id="rId6"/>
    <p:sldId id="310" r:id="rId7"/>
    <p:sldId id="327" r:id="rId8"/>
    <p:sldId id="295" r:id="rId9"/>
    <p:sldId id="291" r:id="rId10"/>
    <p:sldId id="275" r:id="rId11"/>
    <p:sldId id="277" r:id="rId12"/>
    <p:sldId id="279" r:id="rId13"/>
    <p:sldId id="278" r:id="rId14"/>
    <p:sldId id="324" r:id="rId15"/>
    <p:sldId id="280" r:id="rId16"/>
    <p:sldId id="281" r:id="rId17"/>
    <p:sldId id="282" r:id="rId18"/>
    <p:sldId id="283" r:id="rId19"/>
    <p:sldId id="286" r:id="rId20"/>
    <p:sldId id="313" r:id="rId21"/>
    <p:sldId id="319" r:id="rId22"/>
    <p:sldId id="287" r:id="rId23"/>
    <p:sldId id="323" r:id="rId24"/>
    <p:sldId id="314" r:id="rId25"/>
    <p:sldId id="315" r:id="rId26"/>
    <p:sldId id="325" r:id="rId27"/>
    <p:sldId id="298" r:id="rId28"/>
    <p:sldId id="294" r:id="rId29"/>
    <p:sldId id="296" r:id="rId30"/>
    <p:sldId id="261" r:id="rId31"/>
    <p:sldId id="266" r:id="rId32"/>
    <p:sldId id="284" r:id="rId33"/>
    <p:sldId id="268" r:id="rId34"/>
    <p:sldId id="265" r:id="rId35"/>
    <p:sldId id="276" r:id="rId36"/>
    <p:sldId id="274" r:id="rId37"/>
    <p:sldId id="272" r:id="rId38"/>
    <p:sldId id="317" r:id="rId39"/>
    <p:sldId id="263" r:id="rId40"/>
    <p:sldId id="301" r:id="rId41"/>
    <p:sldId id="320" r:id="rId42"/>
    <p:sldId id="321" r:id="rId43"/>
    <p:sldId id="322" r:id="rId44"/>
    <p:sldId id="264" r:id="rId45"/>
  </p:sldIdLst>
  <p:sldSz cx="24384000" cy="13716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5758FB7-9AC5-4552-8A53-C91805E547FA}" styleName="主题样式 1 - 强调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8FB837D-C827-4EFA-A057-4D05807E0F7C}" styleName="主题样式 1 - 强调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775DCB02-9BB8-47FD-8907-85C794F793BA}" styleName="主题样式 1 - 强调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69C7853C-536D-4A76-A0AE-DD22124D55A5}" styleName="主题样式 1 - 强调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84E427A-3D55-4303-BF80-6455036E1DE7}" styleName="主题样式 1 - 强调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C2FFA5D-87B4-456A-9821-1D502468CF0F}" styleName="主题样式 1 - 强调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012ECD-51FC-41F1-AA8D-1B2483CD663E}" styleName="浅色样式 2 - 强调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E3FDE45-AF77-4B5C-9715-49D594BDF05E}" styleName="浅色样式 1 - 强调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D7AC3CCA-C797-4891-BE02-D94E43425B78}" styleName="中度样式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DCAF9ED-07DC-4A11-8D7F-57B35C25682E}" styleName="中度样式 1 - 强调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E171933-4619-4E11-9A3F-F7608DF75F80}" styleName="中度样式 1 - 强调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616DA210-FB5B-4158-B5E0-FEB733F419BA}" styleName="浅色样式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017"/>
    <p:restoredTop sz="87650"/>
  </p:normalViewPr>
  <p:slideViewPr>
    <p:cSldViewPr snapToGrid="0">
      <p:cViewPr varScale="1">
        <p:scale>
          <a:sx n="50" d="100"/>
          <a:sy n="50" d="100"/>
        </p:scale>
        <p:origin x="464" y="17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35120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714112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2200" b="0" i="0" dirty="0"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4762832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349082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2200" b="0" i="0" dirty="0"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2711965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788392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117783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419085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298276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743173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>
            <a:extLst>
              <a:ext uri="{FF2B5EF4-FFF2-40B4-BE49-F238E27FC236}">
                <a16:creationId xmlns:a16="http://schemas.microsoft.com/office/drawing/2014/main" id="{6F06C65F-31EF-5C4C-9371-451FDB4AEE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2400" dirty="0"/>
              <a:t>服务器编程：例如处理日志、数据打包、虚拟机处理、文件系统等。</a:t>
            </a:r>
            <a:endParaRPr lang="en-US" altLang="zh-CN" sz="2400" dirty="0"/>
          </a:p>
          <a:p>
            <a:r>
              <a:rPr lang="zh-CN" altLang="en-US" sz="2400" dirty="0"/>
              <a:t>网络编程，这一块目前应用最广，包括</a:t>
            </a:r>
            <a:r>
              <a:rPr lang="en-US" altLang="zh-CN" sz="2400" dirty="0"/>
              <a:t>Web</a:t>
            </a:r>
            <a:r>
              <a:rPr lang="zh-CN" altLang="en-US" sz="2400" dirty="0"/>
              <a:t>应用、</a:t>
            </a:r>
            <a:r>
              <a:rPr lang="en-US" altLang="zh-CN" sz="2400" dirty="0"/>
              <a:t>API</a:t>
            </a:r>
            <a:r>
              <a:rPr lang="zh-CN" altLang="en-US" sz="2400" dirty="0"/>
              <a:t>应用、下载应用、</a:t>
            </a:r>
          </a:p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511716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>
            <a:extLst>
              <a:ext uri="{FF2B5EF4-FFF2-40B4-BE49-F238E27FC236}">
                <a16:creationId xmlns:a16="http://schemas.microsoft.com/office/drawing/2014/main" id="{6F06C65F-31EF-5C4C-9371-451FDB4AEE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2400" dirty="0"/>
              <a:t>服务器编程：例如处理日志、数据打包、虚拟机处理、文件系统等。</a:t>
            </a:r>
            <a:endParaRPr lang="en-US" altLang="zh-CN" sz="2400" dirty="0"/>
          </a:p>
          <a:p>
            <a:r>
              <a:rPr lang="zh-CN" altLang="en-US" sz="2400" dirty="0"/>
              <a:t>网络编程，这一块目前应用最广，包括</a:t>
            </a:r>
            <a:r>
              <a:rPr lang="en-US" altLang="zh-CN" sz="2400" dirty="0"/>
              <a:t>Web</a:t>
            </a:r>
            <a:r>
              <a:rPr lang="zh-CN" altLang="en-US" sz="2400" dirty="0"/>
              <a:t>应用、</a:t>
            </a:r>
            <a:r>
              <a:rPr lang="en-US" altLang="zh-CN" sz="2400" dirty="0"/>
              <a:t>API</a:t>
            </a:r>
            <a:r>
              <a:rPr lang="zh-CN" altLang="en-US" sz="2400" dirty="0"/>
              <a:t>应用、下载应用、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1867266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>
            <a:extLst>
              <a:ext uri="{FF2B5EF4-FFF2-40B4-BE49-F238E27FC236}">
                <a16:creationId xmlns:a16="http://schemas.microsoft.com/office/drawing/2014/main" id="{6F06C65F-31EF-5C4C-9371-451FDB4AEE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2400" dirty="0"/>
              <a:t>服务器编程：例如处理日志、数据打包、虚拟机处理、文件系统等。</a:t>
            </a:r>
            <a:endParaRPr lang="en-US" altLang="zh-CN" sz="2400" dirty="0"/>
          </a:p>
          <a:p>
            <a:r>
              <a:rPr lang="zh-CN" altLang="en-US" sz="2400" dirty="0"/>
              <a:t>网络编程，这一块目前应用最广，包括</a:t>
            </a:r>
            <a:r>
              <a:rPr lang="en-US" altLang="zh-CN" sz="2400" dirty="0"/>
              <a:t>Web</a:t>
            </a:r>
            <a:r>
              <a:rPr lang="zh-CN" altLang="en-US" sz="2400" dirty="0"/>
              <a:t>应用、</a:t>
            </a:r>
            <a:r>
              <a:rPr lang="en-US" altLang="zh-CN" sz="2400" dirty="0"/>
              <a:t>API</a:t>
            </a:r>
            <a:r>
              <a:rPr lang="zh-CN" altLang="en-US" sz="2400" dirty="0"/>
              <a:t>应用、下载应用、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2312692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>
            <a:extLst>
              <a:ext uri="{FF2B5EF4-FFF2-40B4-BE49-F238E27FC236}">
                <a16:creationId xmlns:a16="http://schemas.microsoft.com/office/drawing/2014/main" id="{1A4668F8-E972-E443-982F-F80D01747C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2200" b="0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虽然</a:t>
            </a:r>
            <a:r>
              <a:rPr lang="en-US" altLang="zh-CN" sz="2200" b="0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GO</a:t>
            </a:r>
            <a:r>
              <a:rPr lang="zh-CN" altLang="en-US" sz="2200" b="0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以</a:t>
            </a:r>
            <a:r>
              <a:rPr lang="en-US" altLang="zh-CN" sz="2200" b="0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C++</a:t>
            </a:r>
            <a:r>
              <a:rPr lang="zh-CN" altLang="en-US" sz="2200" b="0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为目标而设计，但尴尬的是，</a:t>
            </a:r>
            <a:r>
              <a:rPr lang="en-US" altLang="zh-CN" sz="2200" b="0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Pike</a:t>
            </a:r>
            <a:r>
              <a:rPr lang="zh-CN" altLang="en-US" sz="2200" b="0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坦承</a:t>
            </a:r>
            <a:r>
              <a:rPr lang="en-US" altLang="zh-CN" sz="2200" b="0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GO</a:t>
            </a:r>
            <a:r>
              <a:rPr lang="zh-CN" altLang="en-US" sz="2200" b="0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并没有吸引来多少</a:t>
            </a:r>
            <a:r>
              <a:rPr lang="en-US" altLang="zh-CN" sz="2200" b="0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C++</a:t>
            </a:r>
            <a:r>
              <a:rPr lang="zh-CN" altLang="en-US" sz="2200" b="0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程序员，反而是吸引了不少</a:t>
            </a:r>
            <a:r>
              <a:rPr lang="en-US" altLang="zh-CN" sz="2200" b="0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Python</a:t>
            </a:r>
            <a:r>
              <a:rPr lang="zh-CN" altLang="en-US" sz="2200" b="0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、</a:t>
            </a:r>
            <a:r>
              <a:rPr lang="en-US" altLang="zh-CN" sz="2200" b="0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Ruby</a:t>
            </a:r>
            <a:r>
              <a:rPr lang="zh-CN" altLang="en-US" sz="2200" b="0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程序员。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5173327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>
            <a:extLst>
              <a:ext uri="{FF2B5EF4-FFF2-40B4-BE49-F238E27FC236}">
                <a16:creationId xmlns:a16="http://schemas.microsoft.com/office/drawing/2014/main" id="{6F06C65F-31EF-5C4C-9371-451FDB4AEE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2400" dirty="0"/>
              <a:t>服务器编程：例如处理日志、数据打包、虚拟机处理、文件系统等。</a:t>
            </a:r>
            <a:endParaRPr lang="en-US" altLang="zh-CN" sz="2400" dirty="0"/>
          </a:p>
          <a:p>
            <a:r>
              <a:rPr lang="zh-CN" altLang="en-US" sz="2400" dirty="0"/>
              <a:t>网络编程，这一块目前应用最广，包括</a:t>
            </a:r>
            <a:r>
              <a:rPr lang="en-US" altLang="zh-CN" sz="2400" dirty="0"/>
              <a:t>Web</a:t>
            </a:r>
            <a:r>
              <a:rPr lang="zh-CN" altLang="en-US" sz="2400" dirty="0"/>
              <a:t>应用、</a:t>
            </a:r>
            <a:r>
              <a:rPr lang="en-US" altLang="zh-CN" sz="2400" dirty="0"/>
              <a:t>API</a:t>
            </a:r>
            <a:r>
              <a:rPr lang="zh-CN" altLang="en-US" sz="2400" dirty="0"/>
              <a:t>应用、下载应用、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79720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>
            <a:extLst>
              <a:ext uri="{FF2B5EF4-FFF2-40B4-BE49-F238E27FC236}">
                <a16:creationId xmlns:a16="http://schemas.microsoft.com/office/drawing/2014/main" id="{6F06C65F-31EF-5C4C-9371-451FDB4AEE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2400" dirty="0"/>
              <a:t>服务器编程：例如处理日志、数据打包、虚拟机处理、文件系统等。</a:t>
            </a:r>
            <a:endParaRPr lang="en-US" altLang="zh-CN" sz="2400" dirty="0"/>
          </a:p>
          <a:p>
            <a:r>
              <a:rPr lang="zh-CN" altLang="en-US" sz="2400" dirty="0"/>
              <a:t>网络编程，这一块目前应用最广，包括</a:t>
            </a:r>
            <a:r>
              <a:rPr lang="en-US" altLang="zh-CN" sz="2400" dirty="0"/>
              <a:t>Web</a:t>
            </a:r>
            <a:r>
              <a:rPr lang="zh-CN" altLang="en-US" sz="2400" dirty="0"/>
              <a:t>应用、</a:t>
            </a:r>
            <a:r>
              <a:rPr lang="en-US" altLang="zh-CN" sz="2400" dirty="0"/>
              <a:t>API</a:t>
            </a:r>
            <a:r>
              <a:rPr lang="zh-CN" altLang="en-US" sz="2400" dirty="0"/>
              <a:t>应用、下载应用、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6151637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>
            <a:extLst>
              <a:ext uri="{FF2B5EF4-FFF2-40B4-BE49-F238E27FC236}">
                <a16:creationId xmlns:a16="http://schemas.microsoft.com/office/drawing/2014/main" id="{6F06C65F-31EF-5C4C-9371-451FDB4AEE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0692145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9435443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363561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601454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566619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024966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1937187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603425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412331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1559380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7504398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323372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862883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6656743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30070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699636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85275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6970058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4118273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7445365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23743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432437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86751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32965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43333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602021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361AF6-3BCA-DF43-A399-75062531C7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8000" y="2244726"/>
            <a:ext cx="18288000" cy="4775200"/>
          </a:xfrm>
        </p:spPr>
        <p:txBody>
          <a:bodyPr anchor="b"/>
          <a:lstStyle>
            <a:lvl1pPr algn="ctr">
              <a:defRPr sz="12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19928C7-321A-D14A-8683-1A7D371950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8000" y="7204076"/>
            <a:ext cx="18288000" cy="3311524"/>
          </a:xfrm>
        </p:spPr>
        <p:txBody>
          <a:bodyPr/>
          <a:lstStyle>
            <a:lvl1pPr marL="0" indent="0" algn="ctr">
              <a:buNone/>
              <a:defRPr sz="4800"/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9C0C1BD-E6AC-654B-89A6-59B340A7EC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55D84-265C-C34E-B2C3-735B997DAE4F}" type="datetimeFigureOut">
              <a:rPr kumimoji="1" lang="zh-CN" altLang="en-US" smtClean="0"/>
              <a:t>2020/10/23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2EC0A23-2F1B-3846-897C-896943200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F77B4C7-FCEE-BE4B-BF07-320382A22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8092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026430-4D71-F24E-9DCC-66E9EE05C2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1DDA068-CC8D-864A-B379-9F09CD3768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07A2D71-A83E-AB41-A309-B9490B9480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55D84-265C-C34E-B2C3-735B997DAE4F}" type="datetimeFigureOut">
              <a:rPr kumimoji="1" lang="zh-CN" altLang="en-US" smtClean="0"/>
              <a:t>2020/10/23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8C08F19-4CDB-4A41-94D7-2D76C2E661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CF46F3F-BF59-AB42-9C67-9444DE008D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05141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960470B6-ECFB-F941-8E66-71B3424EFB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730251"/>
            <a:ext cx="21031200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C83D001-4A38-9C47-9A5E-97B54A090B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76400" y="3651250"/>
            <a:ext cx="21031200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CBF3C90-1779-1845-A4F7-F487F22548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676400" y="12712701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055D84-265C-C34E-B2C3-735B997DAE4F}" type="datetimeFigureOut">
              <a:rPr kumimoji="1" lang="zh-CN" altLang="en-US" smtClean="0"/>
              <a:t>2020/10/23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7858A51-110C-994C-9B2D-04AEBAA056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077200" y="12712701"/>
            <a:ext cx="822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33C8463-AB8D-1841-837C-CBECEC86A4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7221200" y="12712701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CB4B4D-7CA3-9044-876B-883B54F8677D}" type="slidenum">
              <a:rPr lang="en-US" altLang="zh-CN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74488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</p:sldLayoutIdLst>
  <p:txStyles>
    <p:titleStyle>
      <a:lvl1pPr algn="l" defTabSz="1828800" rtl="0" eaLnBrk="1" latinLnBrk="0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8288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tiff"/><Relationship Id="rId4" Type="http://schemas.openxmlformats.org/officeDocument/2006/relationships/image" Target="../media/image5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tiff"/><Relationship Id="rId5" Type="http://schemas.openxmlformats.org/officeDocument/2006/relationships/image" Target="../media/image7.tiff"/><Relationship Id="rId4" Type="http://schemas.openxmlformats.org/officeDocument/2006/relationships/hyperlink" Target="https://golang.org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tiff"/><Relationship Id="rId5" Type="http://schemas.openxmlformats.org/officeDocument/2006/relationships/hyperlink" Target="https://baike.baidu.com/item/%E5%9B%8A%E5%9C%B0%E9%BC%A0/7633156?fr=aladdin" TargetMode="External"/><Relationship Id="rId4" Type="http://schemas.openxmlformats.org/officeDocument/2006/relationships/image" Target="../media/image10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tiff"/><Relationship Id="rId4" Type="http://schemas.openxmlformats.org/officeDocument/2006/relationships/image" Target="../media/image16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tiff"/><Relationship Id="rId5" Type="http://schemas.openxmlformats.org/officeDocument/2006/relationships/image" Target="../media/image19.tiff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tiff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tif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tiff"/><Relationship Id="rId5" Type="http://schemas.openxmlformats.org/officeDocument/2006/relationships/image" Target="../media/image25.tiff"/><Relationship Id="rId4" Type="http://schemas.openxmlformats.org/officeDocument/2006/relationships/image" Target="../media/image24.tif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tif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tiff"/><Relationship Id="rId4" Type="http://schemas.openxmlformats.org/officeDocument/2006/relationships/image" Target="../media/image28.tif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tiff"/><Relationship Id="rId4" Type="http://schemas.openxmlformats.org/officeDocument/2006/relationships/hyperlink" Target="https://golang.google.cn/dl/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olang.google.cn/doc/install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tif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tiff"/><Relationship Id="rId4" Type="http://schemas.openxmlformats.org/officeDocument/2006/relationships/image" Target="../media/image32.tif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tif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jetbrains.com/shop/eform/students" TargetMode="External"/><Relationship Id="rId5" Type="http://schemas.openxmlformats.org/officeDocument/2006/relationships/image" Target="../media/image36.tiff"/><Relationship Id="rId4" Type="http://schemas.openxmlformats.org/officeDocument/2006/relationships/image" Target="../media/image35.tif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tif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tif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tif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tif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tiff"/><Relationship Id="rId4" Type="http://schemas.openxmlformats.org/officeDocument/2006/relationships/image" Target="../media/image41.tif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raw.githubusercontent.com/Homebrew/install/master/install.sh" TargetMode="External"/><Relationship Id="rId5" Type="http://schemas.openxmlformats.org/officeDocument/2006/relationships/hyperlink" Target="https://git-scm.com/download/linux" TargetMode="External"/><Relationship Id="rId4" Type="http://schemas.openxmlformats.org/officeDocument/2006/relationships/hyperlink" Target="https://git-scm.com/downloads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字节跳动ByteDance-PPT-0724-01.jpg" descr="字节跳动ByteDance-PPT-0724-01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7" y="0"/>
            <a:ext cx="24362345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20" name="RTC技术简介"/>
          <p:cNvSpPr txBox="1"/>
          <p:nvPr/>
        </p:nvSpPr>
        <p:spPr>
          <a:xfrm>
            <a:off x="1118211" y="5306424"/>
            <a:ext cx="8630568" cy="15645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9500">
                <a:solidFill>
                  <a:srgbClr val="3A5BAE"/>
                </a:solidFill>
              </a:defRPr>
            </a:lvl1pPr>
          </a:lstStyle>
          <a:p>
            <a:r>
              <a:rPr lang="zh-CN" altLang="en-US" dirty="0"/>
              <a:t>服务器开发技术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字节跳动ByteDance-PPT-0724-03.jpg" descr="字节跳动ByteDance-PPT-0724-03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7" y="-356436"/>
            <a:ext cx="24362345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31" name="什么是RTC？"/>
          <p:cNvSpPr txBox="1"/>
          <p:nvPr/>
        </p:nvSpPr>
        <p:spPr>
          <a:xfrm>
            <a:off x="802318" y="757134"/>
            <a:ext cx="9684708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a16="http://schemas.microsoft.com/office/drawing/2014/main" xmlns:p14="http://schemas.microsoft.com/office/powerpoint/2010/main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>
              <a:defRPr sz="6000">
                <a:solidFill>
                  <a:srgbClr val="5E5E5E"/>
                </a:solidFill>
              </a:defRPr>
            </a:lvl1pPr>
          </a:lstStyle>
          <a:p>
            <a:r>
              <a:rPr lang="zh-CN" altLang="en-US" dirty="0"/>
              <a:t>服务器开发简述</a:t>
            </a:r>
            <a:r>
              <a:rPr lang="en-US" altLang="zh-CN" dirty="0"/>
              <a:t>-</a:t>
            </a:r>
            <a:r>
              <a:rPr lang="zh-CN" altLang="en-US" dirty="0"/>
              <a:t>编程语言</a:t>
            </a:r>
            <a:endParaRPr dirty="0"/>
          </a:p>
        </p:txBody>
      </p:sp>
      <p:sp>
        <p:nvSpPr>
          <p:cNvPr id="132" name="文本"/>
          <p:cNvSpPr txBox="1"/>
          <p:nvPr/>
        </p:nvSpPr>
        <p:spPr>
          <a:xfrm>
            <a:off x="1358395" y="4028427"/>
            <a:ext cx="212726" cy="57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a16="http://schemas.microsoft.com/office/drawing/2014/main" xmlns:p14="http://schemas.microsoft.com/office/powerpoint/2010/main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5100"/>
              </a:lnSpc>
              <a:defRPr sz="3100" b="0" u="sng">
                <a:solidFill>
                  <a:srgbClr val="0000EE"/>
                </a:solidFill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r>
              <a:t> 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B5C7279-F4E9-234C-8744-B416D890F1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092" y="3436749"/>
            <a:ext cx="13829388" cy="6972552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5878DA09-A31B-4F49-8D06-12A4DFEB5A58}"/>
              </a:ext>
            </a:extLst>
          </p:cNvPr>
          <p:cNvSpPr txBox="1"/>
          <p:nvPr/>
        </p:nvSpPr>
        <p:spPr>
          <a:xfrm>
            <a:off x="225092" y="11131552"/>
            <a:ext cx="13191111" cy="9335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5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Golang</a:t>
            </a:r>
            <a:r>
              <a:rPr kumimoji="0" lang="zh-CN" altLang="en-US" sz="5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在</a:t>
            </a:r>
            <a:r>
              <a:rPr kumimoji="0" lang="en-US" altLang="zh-CN" sz="5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2009</a:t>
            </a:r>
            <a:r>
              <a:rPr kumimoji="0" lang="zh-CN" altLang="en-US" sz="5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，</a:t>
            </a:r>
            <a:r>
              <a:rPr kumimoji="0" lang="en-US" altLang="zh-CN" sz="5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2016</a:t>
            </a:r>
            <a:r>
              <a:rPr kumimoji="0" lang="zh-CN" altLang="en-US" sz="5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年获得年度编程语言</a:t>
            </a:r>
            <a:endParaRPr kumimoji="0" lang="en-US" altLang="zh-CN" sz="5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BD7B873-4940-764D-8919-F42E33DC67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54480" y="2142997"/>
            <a:ext cx="7560946" cy="9985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8368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字节跳动ByteDance-PPT-0724-03.jpg" descr="字节跳动ByteDance-PPT-0724-03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55" y="-331223"/>
            <a:ext cx="24362345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31" name="什么是RTC？"/>
          <p:cNvSpPr txBox="1"/>
          <p:nvPr/>
        </p:nvSpPr>
        <p:spPr>
          <a:xfrm>
            <a:off x="802319" y="616600"/>
            <a:ext cx="5948744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a16="http://schemas.microsoft.com/office/drawing/2014/main" xmlns:p14="http://schemas.microsoft.com/office/powerpoint/2010/main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6000">
                <a:solidFill>
                  <a:srgbClr val="5E5E5E"/>
                </a:solidFill>
              </a:defRPr>
            </a:lvl1pPr>
          </a:lstStyle>
          <a:p>
            <a:r>
              <a:rPr lang="en-US" altLang="zh-CN" dirty="0"/>
              <a:t>Golang-</a:t>
            </a:r>
            <a:r>
              <a:rPr lang="zh-CN" altLang="en-US" dirty="0"/>
              <a:t>发展历程</a:t>
            </a:r>
            <a:endParaRPr dirty="0"/>
          </a:p>
        </p:txBody>
      </p:sp>
      <p:sp>
        <p:nvSpPr>
          <p:cNvPr id="132" name="文本"/>
          <p:cNvSpPr txBox="1"/>
          <p:nvPr/>
        </p:nvSpPr>
        <p:spPr>
          <a:xfrm>
            <a:off x="1358395" y="4028427"/>
            <a:ext cx="212726" cy="57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a16="http://schemas.microsoft.com/office/drawing/2014/main" xmlns:p14="http://schemas.microsoft.com/office/powerpoint/2010/main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5100"/>
              </a:lnSpc>
              <a:defRPr sz="3100" b="0" u="sng">
                <a:solidFill>
                  <a:srgbClr val="0000EE"/>
                </a:solidFill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r>
              <a:t>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F3D1B17-5C4E-8C41-BB8D-57E371B1FA04}"/>
              </a:ext>
            </a:extLst>
          </p:cNvPr>
          <p:cNvSpPr txBox="1"/>
          <p:nvPr/>
        </p:nvSpPr>
        <p:spPr>
          <a:xfrm>
            <a:off x="802319" y="7195629"/>
            <a:ext cx="23000656" cy="539634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>
              <a:spcAft>
                <a:spcPts val="300"/>
              </a:spcAft>
            </a:pPr>
            <a:r>
              <a:rPr lang="zh-CN" altLang="en-US" sz="3600" b="0" dirty="0"/>
              <a:t>官网：</a:t>
            </a:r>
            <a:r>
              <a:rPr lang="en-US" altLang="zh-CN" sz="3600" dirty="0">
                <a:hlinkClick r:id="rId4"/>
              </a:rPr>
              <a:t>https://golang.org/</a:t>
            </a:r>
            <a:endParaRPr lang="en-US" altLang="zh-CN" sz="3600" dirty="0"/>
          </a:p>
          <a:p>
            <a:pPr algn="l">
              <a:spcAft>
                <a:spcPts val="300"/>
              </a:spcAft>
            </a:pPr>
            <a:endParaRPr lang="en-US" altLang="zh-CN" sz="3600" b="0" dirty="0"/>
          </a:p>
          <a:p>
            <a:pPr algn="l">
              <a:spcAft>
                <a:spcPts val="300"/>
              </a:spcAft>
            </a:pPr>
            <a:r>
              <a:rPr lang="en-US" altLang="zh-CN" sz="3600" b="0" dirty="0"/>
              <a:t>Go</a:t>
            </a:r>
            <a:r>
              <a:rPr lang="zh-CN" altLang="en-US" sz="3600" b="0" dirty="0"/>
              <a:t>的三个作者： </a:t>
            </a:r>
            <a:r>
              <a:rPr lang="en-US" altLang="zh-CN" sz="3600" b="0" dirty="0"/>
              <a:t>Robert </a:t>
            </a:r>
            <a:r>
              <a:rPr lang="en-US" altLang="zh-CN" sz="3600" b="0" dirty="0" err="1"/>
              <a:t>Griesemer</a:t>
            </a:r>
            <a:r>
              <a:rPr lang="en-US" altLang="zh-CN" sz="3600" b="0" dirty="0"/>
              <a:t> </a:t>
            </a:r>
            <a:r>
              <a:rPr lang="en-US" altLang="zh-CN" sz="3600" dirty="0"/>
              <a:t>(</a:t>
            </a:r>
            <a:r>
              <a:rPr lang="zh-CN" altLang="en-US" sz="3600" b="0" dirty="0"/>
              <a:t>罗伯特</a:t>
            </a:r>
            <a:r>
              <a:rPr lang="en-US" altLang="zh-CN" sz="3600" b="0" dirty="0"/>
              <a:t>.</a:t>
            </a:r>
            <a:r>
              <a:rPr lang="zh-CN" altLang="en-US" sz="3600" b="0" dirty="0"/>
              <a:t>格利茨默</a:t>
            </a:r>
            <a:r>
              <a:rPr lang="en-US" altLang="zh-CN" sz="3600" b="0" dirty="0"/>
              <a:t>), Rob Pike(</a:t>
            </a:r>
            <a:r>
              <a:rPr lang="zh-CN" altLang="en-US" sz="3600" b="0" dirty="0"/>
              <a:t>罗伯</a:t>
            </a:r>
            <a:r>
              <a:rPr lang="en-US" altLang="zh-CN" sz="3600" b="0" dirty="0"/>
              <a:t>.</a:t>
            </a:r>
            <a:r>
              <a:rPr lang="zh-CN" altLang="en-US" sz="3600" b="0" dirty="0"/>
              <a:t>派克</a:t>
            </a:r>
            <a:r>
              <a:rPr lang="en-US" altLang="zh-CN" sz="3600" b="0" dirty="0"/>
              <a:t>), Ken Thompson(</a:t>
            </a:r>
            <a:r>
              <a:rPr lang="zh-CN" altLang="en-US" sz="3600" b="0" dirty="0"/>
              <a:t>肯</a:t>
            </a:r>
            <a:r>
              <a:rPr lang="en-US" altLang="zh-CN" sz="3600" b="0" dirty="0"/>
              <a:t>.</a:t>
            </a:r>
            <a:r>
              <a:rPr lang="zh-CN" altLang="en-US" sz="3600" b="0" dirty="0"/>
              <a:t>汤普森</a:t>
            </a:r>
            <a:r>
              <a:rPr lang="en-US" altLang="zh-CN" sz="3600" b="0" dirty="0"/>
              <a:t>)</a:t>
            </a:r>
          </a:p>
          <a:p>
            <a:pPr marL="571500" indent="-571500" algn="l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altLang="zh-CN" sz="3600" b="0" dirty="0"/>
              <a:t>Robert</a:t>
            </a:r>
            <a:r>
              <a:rPr lang="en-US" altLang="zh-CN" sz="3600" dirty="0"/>
              <a:t>:  </a:t>
            </a:r>
            <a:r>
              <a:rPr lang="zh-CN" altLang="en-US" sz="3600" b="0" dirty="0"/>
              <a:t>曾为谷歌的</a:t>
            </a:r>
            <a:r>
              <a:rPr lang="en-US" altLang="zh-CN" sz="3600" b="0" dirty="0"/>
              <a:t>V8 JavaScript</a:t>
            </a:r>
            <a:r>
              <a:rPr lang="zh-CN" altLang="en-US" sz="3600" b="0" dirty="0"/>
              <a:t>引擎开发代码。</a:t>
            </a:r>
          </a:p>
          <a:p>
            <a:pPr algn="l">
              <a:spcAft>
                <a:spcPts val="300"/>
              </a:spcAft>
            </a:pPr>
            <a:endParaRPr lang="en-US" altLang="zh-CN" sz="3600" b="0" dirty="0"/>
          </a:p>
          <a:p>
            <a:pPr marL="571500" indent="-571500" algn="l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altLang="zh-CN" sz="3600" b="0" dirty="0"/>
              <a:t>Rob Pike</a:t>
            </a:r>
            <a:r>
              <a:rPr lang="en-US" altLang="zh-CN" sz="3600" dirty="0"/>
              <a:t>:  </a:t>
            </a:r>
            <a:r>
              <a:rPr lang="zh-CN" altLang="en-US" sz="3600" b="0" dirty="0"/>
              <a:t>曾是贝尔实验室</a:t>
            </a:r>
            <a:r>
              <a:rPr lang="en-US" altLang="zh-CN" sz="3600" b="0" dirty="0"/>
              <a:t>Unix</a:t>
            </a:r>
            <a:r>
              <a:rPr lang="zh-CN" altLang="en-US" sz="3600" b="0" dirty="0"/>
              <a:t>开发团队成员，</a:t>
            </a:r>
            <a:r>
              <a:rPr lang="en-US" altLang="zh-CN" sz="3600" b="0" dirty="0"/>
              <a:t>Plan9</a:t>
            </a:r>
            <a:r>
              <a:rPr lang="zh-CN" altLang="en-US" sz="3600" b="0" dirty="0"/>
              <a:t>操作系统开发的主要领导人。</a:t>
            </a:r>
            <a:r>
              <a:rPr lang="en-US" altLang="zh-CN" sz="3600" b="0" dirty="0"/>
              <a:t>UTF-8</a:t>
            </a:r>
            <a:r>
              <a:rPr lang="zh-CN" altLang="en-US" sz="3600" b="0" dirty="0"/>
              <a:t>开发者。</a:t>
            </a:r>
            <a:endParaRPr lang="en-US" altLang="zh-CN" sz="3600" b="0" dirty="0"/>
          </a:p>
          <a:p>
            <a:pPr algn="l">
              <a:spcAft>
                <a:spcPts val="300"/>
              </a:spcAft>
            </a:pPr>
            <a:endParaRPr lang="zh-CN" altLang="en-US" sz="3600" b="0" dirty="0"/>
          </a:p>
          <a:p>
            <a:pPr marL="571500" indent="-571500" algn="l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altLang="zh-CN" sz="3600" b="0" dirty="0"/>
              <a:t>Ken Thompson</a:t>
            </a:r>
            <a:r>
              <a:rPr lang="en-US" altLang="zh-CN" sz="3600" dirty="0"/>
              <a:t>:  </a:t>
            </a:r>
            <a:r>
              <a:rPr lang="zh-CN" altLang="en-US" sz="3600" b="0" dirty="0"/>
              <a:t>图灵奖得主，</a:t>
            </a:r>
            <a:r>
              <a:rPr lang="en-US" altLang="zh-CN" sz="3600" b="0" dirty="0"/>
              <a:t>C</a:t>
            </a:r>
            <a:r>
              <a:rPr lang="zh-CN" altLang="en-US" sz="3600" b="0" dirty="0"/>
              <a:t>语言的作者，</a:t>
            </a:r>
            <a:r>
              <a:rPr lang="en-US" altLang="zh-CN" sz="3600" b="0" dirty="0"/>
              <a:t>Unix</a:t>
            </a:r>
            <a:r>
              <a:rPr lang="zh-CN" altLang="en-US" sz="3600" b="0" dirty="0"/>
              <a:t>的发明人之一，操作系统</a:t>
            </a:r>
            <a:r>
              <a:rPr lang="en-US" altLang="zh-CN" sz="3600" b="0" dirty="0"/>
              <a:t>Plan 9</a:t>
            </a:r>
            <a:r>
              <a:rPr lang="zh-CN" altLang="en-US" sz="3600" b="0" dirty="0"/>
              <a:t>的主要作者。 共同开发了</a:t>
            </a:r>
            <a:r>
              <a:rPr lang="en-US" altLang="zh-CN" sz="3600" b="0" dirty="0"/>
              <a:t>UTF-8</a:t>
            </a:r>
            <a:r>
              <a:rPr lang="zh-CN" altLang="en-US" sz="3600" b="0" dirty="0"/>
              <a:t>。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9E17F60-9AA1-AD4B-A43E-87921F7939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2319" y="2003623"/>
            <a:ext cx="11307885" cy="452315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3C88A5F-9C87-E84B-AAFF-C9ED712DE6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666280" y="736596"/>
            <a:ext cx="10755167" cy="6035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7755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字节跳动ByteDance-PPT-0724-03.jpg" descr="字节跳动ByteDance-PPT-0724-03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55" y="-331223"/>
            <a:ext cx="24362345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31" name="什么是RTC？"/>
          <p:cNvSpPr txBox="1"/>
          <p:nvPr/>
        </p:nvSpPr>
        <p:spPr>
          <a:xfrm>
            <a:off x="802319" y="616600"/>
            <a:ext cx="6126677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a16="http://schemas.microsoft.com/office/drawing/2014/main" xmlns:p14="http://schemas.microsoft.com/office/powerpoint/2010/main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6000">
                <a:solidFill>
                  <a:srgbClr val="5E5E5E"/>
                </a:solidFill>
              </a:defRPr>
            </a:lvl1pPr>
          </a:lstStyle>
          <a:p>
            <a:r>
              <a:rPr lang="en-US" altLang="zh-CN" dirty="0"/>
              <a:t>Golang-</a:t>
            </a:r>
            <a:r>
              <a:rPr lang="zh-CN" altLang="en-US" dirty="0"/>
              <a:t>发展历程</a:t>
            </a:r>
            <a:endParaRPr dirty="0"/>
          </a:p>
        </p:txBody>
      </p:sp>
      <p:sp>
        <p:nvSpPr>
          <p:cNvPr id="132" name="文本"/>
          <p:cNvSpPr txBox="1"/>
          <p:nvPr/>
        </p:nvSpPr>
        <p:spPr>
          <a:xfrm>
            <a:off x="1358395" y="4028427"/>
            <a:ext cx="212726" cy="57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a16="http://schemas.microsoft.com/office/drawing/2014/main" xmlns:p14="http://schemas.microsoft.com/office/powerpoint/2010/main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5100"/>
              </a:lnSpc>
              <a:defRPr sz="3100" b="0" u="sng">
                <a:solidFill>
                  <a:srgbClr val="0000EE"/>
                </a:solidFill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r>
              <a:t>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F3D1B17-5C4E-8C41-BB8D-57E371B1FA04}"/>
              </a:ext>
            </a:extLst>
          </p:cNvPr>
          <p:cNvSpPr txBox="1"/>
          <p:nvPr/>
        </p:nvSpPr>
        <p:spPr>
          <a:xfrm>
            <a:off x="1571121" y="7874573"/>
            <a:ext cx="20807212" cy="379591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/>
            <a:r>
              <a:rPr lang="zh-CN" altLang="en-US" sz="4800" b="0" dirty="0"/>
              <a:t>我在开车回家的路上得到了些灵感</a:t>
            </a:r>
            <a:r>
              <a:rPr lang="en-US" altLang="zh-CN" sz="4800" b="0" dirty="0"/>
              <a:t>: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altLang="en-US" sz="4800" b="0" dirty="0"/>
              <a:t>给这门编程语言取名为“</a:t>
            </a:r>
            <a:r>
              <a:rPr lang="en-US" altLang="zh-CN" sz="4800" b="0" dirty="0"/>
              <a:t>go”</a:t>
            </a:r>
            <a:r>
              <a:rPr lang="zh-CN" altLang="en-US" sz="4800" b="0" dirty="0"/>
              <a:t>，它很简短，易书写。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altLang="en-US" sz="4800" b="0" dirty="0"/>
              <a:t>工具类可以命名为：</a:t>
            </a:r>
            <a:r>
              <a:rPr lang="en-US" altLang="zh-CN" sz="4800" b="0" dirty="0" err="1"/>
              <a:t>goc</a:t>
            </a:r>
            <a:r>
              <a:rPr lang="zh-CN" altLang="en-US" sz="4800" b="0" dirty="0"/>
              <a:t>、 </a:t>
            </a:r>
            <a:r>
              <a:rPr lang="en-US" altLang="zh-CN" sz="4800" b="0" dirty="0" err="1"/>
              <a:t>gol</a:t>
            </a:r>
            <a:r>
              <a:rPr lang="zh-CN" altLang="en-US" sz="4800" b="0" dirty="0"/>
              <a:t>、</a:t>
            </a:r>
            <a:r>
              <a:rPr lang="en-US" altLang="zh-CN" sz="4800" b="0" dirty="0"/>
              <a:t>goa</a:t>
            </a:r>
            <a:r>
              <a:rPr lang="zh-CN" altLang="en-US" sz="4800" b="0" dirty="0"/>
              <a:t>。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altLang="en-US" sz="4800" b="0" dirty="0"/>
              <a:t>交互式的调试工具也可以直接命名为“</a:t>
            </a:r>
            <a:r>
              <a:rPr lang="en-US" altLang="zh-CN" sz="4800" b="0" dirty="0"/>
              <a:t>go”</a:t>
            </a:r>
            <a:r>
              <a:rPr lang="zh-CN" altLang="en-US" sz="4800" b="0" dirty="0"/>
              <a:t>。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altLang="en-US" sz="4800" b="0" dirty="0"/>
              <a:t>语言文件后缀名为 </a:t>
            </a:r>
            <a:r>
              <a:rPr lang="en-US" altLang="zh-CN" sz="4800" b="0" dirty="0"/>
              <a:t>.go </a:t>
            </a:r>
            <a:r>
              <a:rPr lang="zh-CN" altLang="en-US" sz="4800" b="0" dirty="0"/>
              <a:t>等等。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BFDBEEF-B9D1-4541-985C-6E3670D7D9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7861" y="2129499"/>
            <a:ext cx="8974067" cy="551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3882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字节跳动ByteDance-PPT-0724-03.jpg" descr="字节跳动ByteDance-PPT-0724-03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55" y="-331223"/>
            <a:ext cx="24362345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31" name="什么是RTC？"/>
          <p:cNvSpPr txBox="1"/>
          <p:nvPr/>
        </p:nvSpPr>
        <p:spPr>
          <a:xfrm>
            <a:off x="802319" y="616600"/>
            <a:ext cx="5948744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a16="http://schemas.microsoft.com/office/drawing/2014/main" xmlns:p14="http://schemas.microsoft.com/office/powerpoint/2010/main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6000">
                <a:solidFill>
                  <a:srgbClr val="5E5E5E"/>
                </a:solidFill>
              </a:defRPr>
            </a:lvl1pPr>
          </a:lstStyle>
          <a:p>
            <a:r>
              <a:rPr lang="en-US" altLang="zh-CN" dirty="0"/>
              <a:t>Golang-</a:t>
            </a:r>
            <a:r>
              <a:rPr lang="zh-CN" altLang="en-US" dirty="0"/>
              <a:t>发展历程</a:t>
            </a:r>
            <a:endParaRPr dirty="0"/>
          </a:p>
        </p:txBody>
      </p:sp>
      <p:sp>
        <p:nvSpPr>
          <p:cNvPr id="132" name="文本"/>
          <p:cNvSpPr txBox="1"/>
          <p:nvPr/>
        </p:nvSpPr>
        <p:spPr>
          <a:xfrm>
            <a:off x="1358395" y="4028427"/>
            <a:ext cx="212726" cy="57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a16="http://schemas.microsoft.com/office/drawing/2014/main" xmlns:p14="http://schemas.microsoft.com/office/powerpoint/2010/main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5100"/>
              </a:lnSpc>
              <a:defRPr sz="3100" b="0" u="sng">
                <a:solidFill>
                  <a:srgbClr val="0000EE"/>
                </a:solidFill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r>
              <a:t> 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FD88D31-958F-F84E-B169-E2E89EF10E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4758" y="3013175"/>
            <a:ext cx="6772282" cy="3817931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1F3D1B17-5C4E-8C41-BB8D-57E371B1FA04}"/>
              </a:ext>
            </a:extLst>
          </p:cNvPr>
          <p:cNvSpPr txBox="1"/>
          <p:nvPr/>
        </p:nvSpPr>
        <p:spPr>
          <a:xfrm>
            <a:off x="1571121" y="7105905"/>
            <a:ext cx="18527967" cy="379591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/>
            <a:r>
              <a:rPr lang="en-US" altLang="zh-CN" sz="6000" b="0" dirty="0"/>
              <a:t>gopher</a:t>
            </a:r>
            <a:r>
              <a:rPr lang="zh-CN" altLang="en-US" sz="6000" b="0" dirty="0"/>
              <a:t>是一种生活在加拿大的小动物，</a:t>
            </a:r>
            <a:r>
              <a:rPr lang="en-US" altLang="zh-CN" sz="6000" b="0" dirty="0"/>
              <a:t>go</a:t>
            </a:r>
            <a:r>
              <a:rPr lang="zh-CN" altLang="en-US" sz="6000" b="0" dirty="0"/>
              <a:t>的吉祥物就是这个小动物， 它的中文名叫做 </a:t>
            </a:r>
            <a:r>
              <a:rPr lang="zh-CN" altLang="en-US" sz="6000" dirty="0">
                <a:hlinkClick r:id="rId5"/>
              </a:rPr>
              <a:t>囊地鼠</a:t>
            </a:r>
            <a:r>
              <a:rPr lang="en-US" altLang="zh-CN" sz="6000" b="0" dirty="0"/>
              <a:t>, </a:t>
            </a:r>
            <a:r>
              <a:rPr lang="zh-CN" altLang="en-US" sz="6000" b="0" dirty="0"/>
              <a:t>这种动物有个特点就是生活在底下，最大的特点就是挖洞速度特别快。</a:t>
            </a:r>
            <a:endParaRPr kumimoji="0" lang="zh-CN" altLang="en-US" sz="60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71331F1-D64D-E343-A6DC-560EF280A9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35103" y="3058469"/>
            <a:ext cx="5311859" cy="3994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4186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字节跳动ByteDance-PPT-0724-03.jpg" descr="字节跳动ByteDance-PPT-0724-03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413442"/>
            <a:ext cx="24362345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31" name="什么是RTC？"/>
          <p:cNvSpPr txBox="1"/>
          <p:nvPr/>
        </p:nvSpPr>
        <p:spPr>
          <a:xfrm>
            <a:off x="802319" y="616600"/>
            <a:ext cx="6126677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a16="http://schemas.microsoft.com/office/drawing/2014/main" xmlns:p14="http://schemas.microsoft.com/office/powerpoint/2010/main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6000">
                <a:solidFill>
                  <a:srgbClr val="5E5E5E"/>
                </a:solidFill>
              </a:defRPr>
            </a:lvl1pPr>
          </a:lstStyle>
          <a:p>
            <a:r>
              <a:rPr lang="en-US" altLang="zh-CN" dirty="0"/>
              <a:t>Golang-</a:t>
            </a:r>
            <a:r>
              <a:rPr lang="zh-CN" altLang="en-US" dirty="0"/>
              <a:t>发展历程</a:t>
            </a:r>
            <a:endParaRPr dirty="0"/>
          </a:p>
        </p:txBody>
      </p:sp>
      <p:sp>
        <p:nvSpPr>
          <p:cNvPr id="132" name="文本"/>
          <p:cNvSpPr txBox="1"/>
          <p:nvPr/>
        </p:nvSpPr>
        <p:spPr>
          <a:xfrm>
            <a:off x="1358395" y="4028427"/>
            <a:ext cx="212726" cy="57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a16="http://schemas.microsoft.com/office/drawing/2014/main" xmlns:p14="http://schemas.microsoft.com/office/powerpoint/2010/main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5100"/>
              </a:lnSpc>
              <a:defRPr sz="3100" b="0" u="sng">
                <a:solidFill>
                  <a:srgbClr val="0000EE"/>
                </a:solidFill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r>
              <a:t> 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5E26333E-132A-CA4E-888C-8A8C408823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0785" y="1642522"/>
            <a:ext cx="11804650" cy="11380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8593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字节跳动ByteDance-PPT-0724-03.jpg" descr="字节跳动ByteDance-PPT-0724-03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30" y="-110054"/>
            <a:ext cx="24362345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31" name="什么是RTC？"/>
          <p:cNvSpPr txBox="1"/>
          <p:nvPr/>
        </p:nvSpPr>
        <p:spPr>
          <a:xfrm>
            <a:off x="802319" y="616600"/>
            <a:ext cx="6126677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a16="http://schemas.microsoft.com/office/drawing/2014/main" xmlns:p14="http://schemas.microsoft.com/office/powerpoint/2010/main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6000">
                <a:solidFill>
                  <a:srgbClr val="5E5E5E"/>
                </a:solidFill>
              </a:defRPr>
            </a:lvl1pPr>
          </a:lstStyle>
          <a:p>
            <a:r>
              <a:rPr lang="en-US" altLang="zh-CN" dirty="0"/>
              <a:t>Golang-</a:t>
            </a:r>
            <a:r>
              <a:rPr lang="zh-CN" altLang="en-US" dirty="0"/>
              <a:t>发展历程</a:t>
            </a:r>
            <a:endParaRPr dirty="0"/>
          </a:p>
        </p:txBody>
      </p:sp>
      <p:sp>
        <p:nvSpPr>
          <p:cNvPr id="132" name="文本"/>
          <p:cNvSpPr txBox="1"/>
          <p:nvPr/>
        </p:nvSpPr>
        <p:spPr>
          <a:xfrm>
            <a:off x="1358395" y="4028427"/>
            <a:ext cx="212726" cy="57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a16="http://schemas.microsoft.com/office/drawing/2014/main" xmlns:p14="http://schemas.microsoft.com/office/powerpoint/2010/main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5100"/>
              </a:lnSpc>
              <a:defRPr sz="3100" b="0" u="sng">
                <a:solidFill>
                  <a:srgbClr val="0000EE"/>
                </a:solidFill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r>
              <a:t>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F3D1B17-5C4E-8C41-BB8D-57E371B1FA04}"/>
              </a:ext>
            </a:extLst>
          </p:cNvPr>
          <p:cNvSpPr txBox="1"/>
          <p:nvPr/>
        </p:nvSpPr>
        <p:spPr>
          <a:xfrm>
            <a:off x="12830529" y="4060032"/>
            <a:ext cx="8794769" cy="45345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en-US" altLang="zh-CN" sz="4800" b="0" dirty="0"/>
              <a:t>2007</a:t>
            </a:r>
            <a:r>
              <a:rPr lang="zh-CN" altLang="en-US" sz="4800" b="0" dirty="0"/>
              <a:t>年</a:t>
            </a:r>
            <a:r>
              <a:rPr lang="en-US" altLang="zh-CN" sz="4800" b="0" dirty="0"/>
              <a:t>9</a:t>
            </a:r>
            <a:r>
              <a:rPr lang="zh-CN" altLang="en-US" sz="4800" b="0" dirty="0"/>
              <a:t>月</a:t>
            </a:r>
            <a:r>
              <a:rPr lang="en-US" altLang="zh-CN" sz="4800" b="0" dirty="0"/>
              <a:t>21</a:t>
            </a:r>
            <a:r>
              <a:rPr lang="zh-CN" altLang="en-US" sz="4800" b="0" dirty="0"/>
              <a:t>日，</a:t>
            </a:r>
            <a:r>
              <a:rPr lang="en-US" altLang="zh-CN" sz="4800" b="0" dirty="0"/>
              <a:t>3</a:t>
            </a:r>
            <a:r>
              <a:rPr lang="zh-CN" altLang="en-US" sz="4800" b="0" dirty="0"/>
              <a:t>位创始人开始探索新语言，此时是业余时间开发</a:t>
            </a:r>
            <a:endParaRPr lang="en-US" altLang="zh-CN" sz="4800" b="0" dirty="0"/>
          </a:p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en-US" altLang="zh-CN" sz="4800" b="0" dirty="0"/>
              <a:t>2008</a:t>
            </a:r>
            <a:r>
              <a:rPr lang="zh-CN" altLang="en-US" sz="4800" b="0" dirty="0"/>
              <a:t>年，全职开发</a:t>
            </a:r>
            <a:endParaRPr lang="en-US" altLang="zh-CN" sz="4800" b="0" dirty="0"/>
          </a:p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en-US" altLang="zh-CN" sz="4800" b="0" dirty="0"/>
              <a:t>2008</a:t>
            </a:r>
            <a:r>
              <a:rPr lang="zh-CN" altLang="en-US" sz="4800" b="0" dirty="0"/>
              <a:t>年末，</a:t>
            </a:r>
            <a:r>
              <a:rPr lang="en-US" altLang="zh-CN" sz="4800" b="0" dirty="0"/>
              <a:t>Russ Cox</a:t>
            </a:r>
            <a:r>
              <a:rPr lang="zh-CN" altLang="en-US" sz="4800" b="0" dirty="0"/>
              <a:t>加入</a:t>
            </a:r>
            <a:endParaRPr lang="en-US" altLang="zh-CN" sz="4800" b="0" dirty="0"/>
          </a:p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en-US" altLang="zh-CN" sz="4800" b="0" dirty="0"/>
              <a:t>2009</a:t>
            </a:r>
            <a:r>
              <a:rPr lang="zh-CN" altLang="en-US" sz="4800" b="0" dirty="0"/>
              <a:t>年</a:t>
            </a:r>
            <a:r>
              <a:rPr lang="en-US" altLang="zh-CN" sz="4800" b="0" dirty="0"/>
              <a:t>10</a:t>
            </a:r>
            <a:r>
              <a:rPr lang="zh-CN" altLang="en-US" sz="4800" b="0" dirty="0"/>
              <a:t>月，开源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FE20DD6-D636-BC45-B50B-E285C6DA3A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5241" y="1642522"/>
            <a:ext cx="11967509" cy="8966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2266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字节跳动ByteDance-PPT-0724-03.jpg" descr="字节跳动ByteDance-PPT-0724-03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30" y="-110054"/>
            <a:ext cx="24362345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31" name="什么是RTC？"/>
          <p:cNvSpPr txBox="1"/>
          <p:nvPr/>
        </p:nvSpPr>
        <p:spPr>
          <a:xfrm>
            <a:off x="802319" y="616600"/>
            <a:ext cx="5948744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a16="http://schemas.microsoft.com/office/drawing/2014/main" xmlns:p14="http://schemas.microsoft.com/office/powerpoint/2010/main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6000">
                <a:solidFill>
                  <a:srgbClr val="5E5E5E"/>
                </a:solidFill>
              </a:defRPr>
            </a:lvl1pPr>
          </a:lstStyle>
          <a:p>
            <a:r>
              <a:rPr lang="en-US" altLang="zh-CN" dirty="0"/>
              <a:t>Golang-</a:t>
            </a:r>
            <a:r>
              <a:rPr lang="zh-CN" altLang="en-US" dirty="0"/>
              <a:t>目前现状</a:t>
            </a:r>
            <a:endParaRPr dirty="0"/>
          </a:p>
        </p:txBody>
      </p:sp>
      <p:sp>
        <p:nvSpPr>
          <p:cNvPr id="132" name="文本"/>
          <p:cNvSpPr txBox="1"/>
          <p:nvPr/>
        </p:nvSpPr>
        <p:spPr>
          <a:xfrm>
            <a:off x="1358395" y="4028427"/>
            <a:ext cx="212726" cy="57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a16="http://schemas.microsoft.com/office/drawing/2014/main" xmlns:p14="http://schemas.microsoft.com/office/powerpoint/2010/main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5100"/>
              </a:lnSpc>
              <a:defRPr sz="3100" b="0" u="sng">
                <a:solidFill>
                  <a:srgbClr val="0000EE"/>
                </a:solidFill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r>
              <a:t>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F3D1B17-5C4E-8C41-BB8D-57E371B1FA04}"/>
              </a:ext>
            </a:extLst>
          </p:cNvPr>
          <p:cNvSpPr txBox="1"/>
          <p:nvPr/>
        </p:nvSpPr>
        <p:spPr>
          <a:xfrm>
            <a:off x="15116529" y="5623085"/>
            <a:ext cx="8794769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zh-CN" altLang="en-US" sz="4800" b="0" dirty="0"/>
              <a:t>每年发布</a:t>
            </a:r>
            <a:r>
              <a:rPr lang="en-US" altLang="zh-CN" sz="4800" b="0" dirty="0"/>
              <a:t>2</a:t>
            </a:r>
            <a:r>
              <a:rPr lang="zh-CN" altLang="en-US" sz="4800" b="0" dirty="0"/>
              <a:t>次</a:t>
            </a:r>
            <a:endParaRPr lang="en-US" altLang="zh-CN" sz="4800" b="0" dirty="0"/>
          </a:p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zh-CN" altLang="en-US" sz="4800" b="0" dirty="0"/>
              <a:t>最新版本是</a:t>
            </a:r>
            <a:r>
              <a:rPr lang="en-US" altLang="zh-CN" sz="4800" b="0" dirty="0"/>
              <a:t>go1.15</a:t>
            </a:r>
            <a:endParaRPr lang="zh-CN" altLang="en-US" sz="4800" b="0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C29BF7F-4A2A-504C-ABC8-F37D8F6049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8395" y="2656827"/>
            <a:ext cx="11472134" cy="10114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1984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字节跳动ByteDance-PPT-0724-03.jpg" descr="字节跳动ByteDance-PPT-0724-03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55" y="0"/>
            <a:ext cx="24362345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31" name="什么是RTC？"/>
          <p:cNvSpPr txBox="1"/>
          <p:nvPr/>
        </p:nvSpPr>
        <p:spPr>
          <a:xfrm>
            <a:off x="802319" y="1244330"/>
            <a:ext cx="5948744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a16="http://schemas.microsoft.com/office/drawing/2014/main" xmlns:p14="http://schemas.microsoft.com/office/powerpoint/2010/main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6000">
                <a:solidFill>
                  <a:srgbClr val="5E5E5E"/>
                </a:solidFill>
              </a:defRPr>
            </a:lvl1pPr>
          </a:lstStyle>
          <a:p>
            <a:r>
              <a:rPr lang="en-US" altLang="zh-CN" dirty="0"/>
              <a:t>Golang-</a:t>
            </a:r>
            <a:r>
              <a:rPr lang="zh-CN" altLang="en-US" dirty="0"/>
              <a:t>目前现状</a:t>
            </a:r>
            <a:endParaRPr dirty="0"/>
          </a:p>
        </p:txBody>
      </p:sp>
      <p:sp>
        <p:nvSpPr>
          <p:cNvPr id="132" name="文本"/>
          <p:cNvSpPr txBox="1"/>
          <p:nvPr/>
        </p:nvSpPr>
        <p:spPr>
          <a:xfrm>
            <a:off x="1358395" y="4028427"/>
            <a:ext cx="212726" cy="57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a16="http://schemas.microsoft.com/office/drawing/2014/main" xmlns:p14="http://schemas.microsoft.com/office/powerpoint/2010/main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5100"/>
              </a:lnSpc>
              <a:defRPr sz="3100" b="0" u="sng">
                <a:solidFill>
                  <a:srgbClr val="0000EE"/>
                </a:solidFill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r>
              <a:t> 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DBB26E8-932B-9541-8812-7460752307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6559" y="2369176"/>
            <a:ext cx="18866289" cy="10221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9162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字节跳动ByteDance-PPT-0724-03.jpg" descr="字节跳动ByteDance-PPT-0724-03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55" y="-1"/>
            <a:ext cx="24362345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31" name="什么是RTC？"/>
          <p:cNvSpPr txBox="1"/>
          <p:nvPr/>
        </p:nvSpPr>
        <p:spPr>
          <a:xfrm>
            <a:off x="802319" y="616600"/>
            <a:ext cx="5948744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a16="http://schemas.microsoft.com/office/drawing/2014/main" xmlns:p14="http://schemas.microsoft.com/office/powerpoint/2010/main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6000">
                <a:solidFill>
                  <a:srgbClr val="5E5E5E"/>
                </a:solidFill>
              </a:defRPr>
            </a:lvl1pPr>
          </a:lstStyle>
          <a:p>
            <a:r>
              <a:rPr lang="en-US" altLang="zh-CN" dirty="0"/>
              <a:t>Golang-</a:t>
            </a:r>
            <a:r>
              <a:rPr lang="zh-CN" altLang="en-US" dirty="0"/>
              <a:t>目前现状</a:t>
            </a:r>
            <a:endParaRPr dirty="0"/>
          </a:p>
        </p:txBody>
      </p:sp>
      <p:sp>
        <p:nvSpPr>
          <p:cNvPr id="132" name="文本"/>
          <p:cNvSpPr txBox="1"/>
          <p:nvPr/>
        </p:nvSpPr>
        <p:spPr>
          <a:xfrm>
            <a:off x="1358395" y="4028427"/>
            <a:ext cx="212726" cy="57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a16="http://schemas.microsoft.com/office/drawing/2014/main" xmlns:p14="http://schemas.microsoft.com/office/powerpoint/2010/main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5100"/>
              </a:lnSpc>
              <a:defRPr sz="3100" b="0" u="sng">
                <a:solidFill>
                  <a:srgbClr val="0000EE"/>
                </a:solidFill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r>
              <a:t> 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9F60DEF-792B-A04F-928D-AA883844A9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0105" y="1837390"/>
            <a:ext cx="14780062" cy="502061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46C83DF-8363-604F-9373-CBB18225D7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14315" y="7724560"/>
            <a:ext cx="14855852" cy="5020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1134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字节跳动ByteDance-PPT-0724-03.jpg" descr="字节跳动ByteDance-PPT-0724-03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62345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31" name="什么是RTC？"/>
          <p:cNvSpPr txBox="1"/>
          <p:nvPr/>
        </p:nvSpPr>
        <p:spPr>
          <a:xfrm>
            <a:off x="802318" y="1307703"/>
            <a:ext cx="7671972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a16="http://schemas.microsoft.com/office/drawing/2014/main" xmlns:p14="http://schemas.microsoft.com/office/powerpoint/2010/main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6000">
                <a:solidFill>
                  <a:srgbClr val="5E5E5E"/>
                </a:solidFill>
              </a:defRPr>
            </a:lvl1pPr>
          </a:lstStyle>
          <a:p>
            <a:r>
              <a:rPr lang="en-US" altLang="zh-CN" dirty="0"/>
              <a:t>Golang-</a:t>
            </a:r>
            <a:r>
              <a:rPr lang="zh-CN" altLang="en-US" dirty="0"/>
              <a:t>对比其他语言</a:t>
            </a:r>
            <a:endParaRPr dirty="0"/>
          </a:p>
        </p:txBody>
      </p:sp>
      <p:sp>
        <p:nvSpPr>
          <p:cNvPr id="132" name="文本"/>
          <p:cNvSpPr txBox="1"/>
          <p:nvPr/>
        </p:nvSpPr>
        <p:spPr>
          <a:xfrm>
            <a:off x="1358395" y="4028427"/>
            <a:ext cx="212726" cy="57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a16="http://schemas.microsoft.com/office/drawing/2014/main" xmlns:p14="http://schemas.microsoft.com/office/powerpoint/2010/main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5100"/>
              </a:lnSpc>
              <a:defRPr sz="3100" b="0" u="sng">
                <a:solidFill>
                  <a:srgbClr val="0000EE"/>
                </a:solidFill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r>
              <a:t> 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C8EBA18-EEA5-B34F-B175-38990806A480}"/>
              </a:ext>
            </a:extLst>
          </p:cNvPr>
          <p:cNvSpPr txBox="1"/>
          <p:nvPr/>
        </p:nvSpPr>
        <p:spPr>
          <a:xfrm>
            <a:off x="1030918" y="4328388"/>
            <a:ext cx="21600482" cy="34265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/>
            <a:r>
              <a:rPr lang="en-US" altLang="zh-CN" sz="5400" b="0" dirty="0"/>
              <a:t>Go</a:t>
            </a:r>
            <a:r>
              <a:rPr lang="zh-CN" altLang="en-US" sz="5400" b="0" dirty="0"/>
              <a:t>希望成为互联网时代的</a:t>
            </a:r>
            <a:r>
              <a:rPr lang="en-US" altLang="zh-CN" sz="5400" b="0" dirty="0"/>
              <a:t>C</a:t>
            </a:r>
            <a:r>
              <a:rPr lang="zh-CN" altLang="en-US" sz="5400" b="0" dirty="0"/>
              <a:t>语言。多数系统级语言（包括</a:t>
            </a:r>
            <a:r>
              <a:rPr lang="en-US" altLang="zh-CN" sz="5400" b="0" dirty="0"/>
              <a:t>Java</a:t>
            </a:r>
            <a:r>
              <a:rPr lang="zh-CN" altLang="en-US" sz="5400" b="0" dirty="0"/>
              <a:t>和</a:t>
            </a:r>
            <a:r>
              <a:rPr lang="en-US" altLang="zh-CN" sz="5400" b="0" dirty="0"/>
              <a:t>C#</a:t>
            </a:r>
            <a:r>
              <a:rPr lang="zh-CN" altLang="en-US" sz="5400" b="0" dirty="0"/>
              <a:t>）的根本编程哲学来源于</a:t>
            </a:r>
            <a:r>
              <a:rPr lang="en-US" altLang="zh-CN" sz="5400" b="0" dirty="0"/>
              <a:t>C++</a:t>
            </a:r>
            <a:r>
              <a:rPr lang="zh-CN" altLang="en-US" sz="5400" b="0" dirty="0"/>
              <a:t>，将</a:t>
            </a:r>
            <a:r>
              <a:rPr lang="en-US" altLang="zh-CN" sz="5400" b="0" dirty="0"/>
              <a:t>C++</a:t>
            </a:r>
            <a:r>
              <a:rPr lang="zh-CN" altLang="en-US" sz="5400" b="0" dirty="0"/>
              <a:t>的面向对象进一步发扬光大。但是</a:t>
            </a:r>
            <a:r>
              <a:rPr lang="en-US" altLang="zh-CN" sz="5400" b="0" dirty="0"/>
              <a:t>Go</a:t>
            </a:r>
            <a:r>
              <a:rPr lang="zh-CN" altLang="en-US" sz="5400" b="0" dirty="0"/>
              <a:t>语言的设计者却有不同的看法，他们认为值得学习的是</a:t>
            </a:r>
            <a:r>
              <a:rPr lang="en-US" altLang="zh-CN" sz="5400" b="0" dirty="0"/>
              <a:t>C</a:t>
            </a:r>
            <a:r>
              <a:rPr lang="zh-CN" altLang="en-US" sz="5400" b="0" dirty="0"/>
              <a:t>语言。</a:t>
            </a:r>
            <a:r>
              <a:rPr lang="en-US" altLang="zh-CN" sz="5400" b="0" dirty="0"/>
              <a:t>C</a:t>
            </a:r>
            <a:r>
              <a:rPr lang="zh-CN" altLang="en-US" sz="5400" b="0" dirty="0"/>
              <a:t>语言经久不衰的根源是它足够简单。因此，</a:t>
            </a:r>
            <a:r>
              <a:rPr lang="en-US" altLang="zh-CN" sz="5400" b="0" dirty="0"/>
              <a:t>Go</a:t>
            </a:r>
            <a:r>
              <a:rPr lang="zh-CN" altLang="en-US" sz="5400" b="0" dirty="0"/>
              <a:t>语言也是足够简单</a:t>
            </a:r>
            <a:r>
              <a:rPr lang="zh-CN" altLang="en-US" sz="5400" dirty="0"/>
              <a:t>。</a:t>
            </a:r>
            <a:endParaRPr kumimoji="0" lang="zh-CN" altLang="en-US" sz="5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4676846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字节跳动ByteDance-PPT-0724-03.jpg" descr="字节跳动ByteDance-PPT-0724-03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7" y="0"/>
            <a:ext cx="24362345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24" name="目录"/>
          <p:cNvSpPr txBox="1"/>
          <p:nvPr/>
        </p:nvSpPr>
        <p:spPr>
          <a:xfrm>
            <a:off x="1068916" y="1064683"/>
            <a:ext cx="2875717" cy="1206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200">
                <a:solidFill>
                  <a:srgbClr val="5E5E5E"/>
                </a:solidFill>
              </a:defRPr>
            </a:lvl1pPr>
          </a:lstStyle>
          <a:p>
            <a:r>
              <a:t>目录</a:t>
            </a:r>
          </a:p>
        </p:txBody>
      </p:sp>
      <p:sp>
        <p:nvSpPr>
          <p:cNvPr id="125" name="1. What: 什么是RTC？…"/>
          <p:cNvSpPr txBox="1"/>
          <p:nvPr/>
        </p:nvSpPr>
        <p:spPr>
          <a:xfrm>
            <a:off x="1170586" y="3394008"/>
            <a:ext cx="22042828" cy="65915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63500" tIns="63500" rIns="63500" bIns="63500">
            <a:spAutoFit/>
          </a:bodyPr>
          <a:lstStyle/>
          <a:p>
            <a:pPr algn="l">
              <a:defRPr sz="6000"/>
            </a:pPr>
            <a:r>
              <a:rPr dirty="0"/>
              <a:t>1. </a:t>
            </a:r>
            <a:r>
              <a:rPr lang="zh-CN" altLang="en-US" dirty="0"/>
              <a:t>基础知识</a:t>
            </a:r>
            <a:endParaRPr lang="en-US" altLang="zh-CN" dirty="0"/>
          </a:p>
          <a:p>
            <a:pPr algn="l">
              <a:defRPr sz="6000"/>
            </a:pPr>
            <a:endParaRPr lang="en-US" altLang="zh-CN" dirty="0"/>
          </a:p>
          <a:p>
            <a:pPr algn="l">
              <a:defRPr sz="6000"/>
            </a:pPr>
            <a:r>
              <a:rPr lang="en-US" altLang="zh-CN" dirty="0"/>
              <a:t>2.</a:t>
            </a:r>
            <a:r>
              <a:rPr lang="zh-CN" altLang="en-US" dirty="0"/>
              <a:t> </a:t>
            </a:r>
            <a:r>
              <a:rPr lang="en-US" altLang="zh-CN" dirty="0"/>
              <a:t>Golang</a:t>
            </a:r>
            <a:r>
              <a:rPr lang="zh-CN" altLang="en-US" dirty="0"/>
              <a:t>简介</a:t>
            </a:r>
            <a:endParaRPr lang="en-US" altLang="zh-CN" dirty="0"/>
          </a:p>
          <a:p>
            <a:pPr algn="l">
              <a:defRPr sz="6000"/>
            </a:pPr>
            <a:endParaRPr lang="en-US" altLang="zh-CN" dirty="0"/>
          </a:p>
          <a:p>
            <a:pPr algn="l">
              <a:defRPr sz="6000"/>
            </a:pPr>
            <a:r>
              <a:rPr lang="en-US" altLang="zh-CN" dirty="0"/>
              <a:t>3.</a:t>
            </a:r>
            <a:r>
              <a:rPr lang="zh-CN" altLang="en-US" dirty="0"/>
              <a:t> </a:t>
            </a:r>
            <a:r>
              <a:rPr lang="en-US" altLang="zh-CN" dirty="0"/>
              <a:t>Golang</a:t>
            </a:r>
            <a:r>
              <a:rPr lang="zh-CN" altLang="en-US" dirty="0"/>
              <a:t>环境搭建</a:t>
            </a:r>
            <a:endParaRPr lang="en-US" altLang="zh-CN" dirty="0"/>
          </a:p>
          <a:p>
            <a:pPr algn="l">
              <a:defRPr sz="6000"/>
            </a:pPr>
            <a:endParaRPr lang="en-US" altLang="zh-CN" dirty="0"/>
          </a:p>
          <a:p>
            <a:pPr algn="l">
              <a:defRPr sz="6000"/>
            </a:pPr>
            <a:r>
              <a:rPr lang="en-US" altLang="zh-CN" dirty="0"/>
              <a:t>4.</a:t>
            </a:r>
            <a:r>
              <a:rPr lang="zh-CN" altLang="en-US" dirty="0"/>
              <a:t> </a:t>
            </a:r>
            <a:r>
              <a:rPr lang="en-US" altLang="zh-CN" dirty="0"/>
              <a:t>Golang</a:t>
            </a:r>
            <a:r>
              <a:rPr lang="zh-CN" altLang="en-US" dirty="0"/>
              <a:t>综合实战</a:t>
            </a:r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字节跳动ByteDance-PPT-0724-03.jpg" descr="字节跳动ByteDance-PPT-0724-03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8814"/>
            <a:ext cx="24362345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31" name="什么是RTC？"/>
          <p:cNvSpPr txBox="1"/>
          <p:nvPr/>
        </p:nvSpPr>
        <p:spPr>
          <a:xfrm>
            <a:off x="802319" y="616600"/>
            <a:ext cx="7671972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a16="http://schemas.microsoft.com/office/drawing/2014/main" xmlns:p14="http://schemas.microsoft.com/office/powerpoint/2010/main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6000">
                <a:solidFill>
                  <a:srgbClr val="5E5E5E"/>
                </a:solidFill>
              </a:defRPr>
            </a:lvl1pPr>
          </a:lstStyle>
          <a:p>
            <a:r>
              <a:rPr lang="en-US" altLang="zh-CN" dirty="0"/>
              <a:t>Golang-</a:t>
            </a:r>
            <a:r>
              <a:rPr lang="zh-CN" altLang="en-US" dirty="0"/>
              <a:t>对比其他语言</a:t>
            </a:r>
            <a:endParaRPr dirty="0"/>
          </a:p>
        </p:txBody>
      </p:sp>
      <p:sp>
        <p:nvSpPr>
          <p:cNvPr id="132" name="文本"/>
          <p:cNvSpPr txBox="1"/>
          <p:nvPr/>
        </p:nvSpPr>
        <p:spPr>
          <a:xfrm>
            <a:off x="1358395" y="4028427"/>
            <a:ext cx="212726" cy="57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a16="http://schemas.microsoft.com/office/drawing/2014/main" xmlns:p14="http://schemas.microsoft.com/office/powerpoint/2010/main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5100"/>
              </a:lnSpc>
              <a:defRPr sz="3100" b="0" u="sng">
                <a:solidFill>
                  <a:srgbClr val="0000EE"/>
                </a:solidFill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r>
              <a:t>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026BC6C-1E39-3241-80C4-472DC28DD284}"/>
              </a:ext>
            </a:extLst>
          </p:cNvPr>
          <p:cNvSpPr txBox="1"/>
          <p:nvPr/>
        </p:nvSpPr>
        <p:spPr>
          <a:xfrm>
            <a:off x="802319" y="2362240"/>
            <a:ext cx="18228632" cy="45345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altLang="en-US" sz="4800" b="0" dirty="0"/>
              <a:t>编译部署简单：不依赖其他库</a:t>
            </a:r>
            <a:r>
              <a:rPr lang="zh-CN" altLang="en-US" sz="4800" dirty="0"/>
              <a:t>，编译出来就是一个可执行文件。</a:t>
            </a:r>
            <a:endParaRPr lang="en-US" altLang="zh-CN" sz="4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4800" dirty="0"/>
              <a:t>统一的编码规范，代码简介，方便阅读</a:t>
            </a:r>
            <a:endParaRPr lang="en-US" altLang="zh-CN" sz="4800" b="0" dirty="0"/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altLang="en-US" sz="4800" b="0" dirty="0"/>
              <a:t>严格的编译检查，不用的</a:t>
            </a:r>
            <a:r>
              <a:rPr lang="en-US" altLang="zh-CN" sz="4800" b="0" dirty="0"/>
              <a:t>import</a:t>
            </a:r>
            <a:r>
              <a:rPr lang="zh-CN" altLang="en-US" sz="4800" b="0" dirty="0"/>
              <a:t>或者变量引起编译错误</a:t>
            </a:r>
            <a:endParaRPr lang="en-US" altLang="zh-CN" sz="4800" b="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4800" b="0" dirty="0"/>
              <a:t>Interface</a:t>
            </a:r>
            <a:r>
              <a:rPr lang="zh-CN" altLang="en-US" sz="4800" b="0" dirty="0"/>
              <a:t>不需要显式的声明</a:t>
            </a:r>
            <a:endParaRPr lang="en-US" altLang="zh-CN" sz="4800" b="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4800" dirty="0"/>
              <a:t>内置强大的工具，如</a:t>
            </a:r>
            <a:r>
              <a:rPr lang="en-US" altLang="zh-CN" sz="4800" dirty="0" err="1"/>
              <a:t>gofmt</a:t>
            </a:r>
            <a:r>
              <a:rPr lang="en-US" altLang="zh-CN" sz="4800" dirty="0"/>
              <a:t>, </a:t>
            </a:r>
            <a:r>
              <a:rPr lang="en-US" altLang="zh-CN" sz="4800" dirty="0" err="1"/>
              <a:t>goprof</a:t>
            </a:r>
            <a:r>
              <a:rPr lang="zh-CN" altLang="en-US" sz="4800" dirty="0"/>
              <a:t>等</a:t>
            </a:r>
            <a:endParaRPr lang="en-US" altLang="zh-CN" sz="4800" dirty="0"/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altLang="en-US" sz="4800" b="0" dirty="0"/>
              <a:t>自动内存回收</a:t>
            </a:r>
            <a:endParaRPr lang="en-US" altLang="zh-CN" sz="4800" b="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67F7616-8C10-5F49-8D63-D5E295D684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1274" y="6896815"/>
            <a:ext cx="11333833" cy="6540312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06038B3F-9DC2-B74D-937D-6FAD63E044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75477" y="3245500"/>
            <a:ext cx="7023100" cy="88646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56AEF95E-BF91-0449-AC4B-311F370D45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75476" y="12110100"/>
            <a:ext cx="7023099" cy="1065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5594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字节跳动ByteDance-PPT-0724-03.jpg" descr="字节跳动ByteDance-PPT-0724-03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62345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31" name="什么是RTC？"/>
          <p:cNvSpPr txBox="1"/>
          <p:nvPr/>
        </p:nvSpPr>
        <p:spPr>
          <a:xfrm>
            <a:off x="802319" y="616600"/>
            <a:ext cx="7671972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a16="http://schemas.microsoft.com/office/drawing/2014/main" xmlns:p14="http://schemas.microsoft.com/office/powerpoint/2010/main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6000">
                <a:solidFill>
                  <a:srgbClr val="5E5E5E"/>
                </a:solidFill>
              </a:defRPr>
            </a:lvl1pPr>
          </a:lstStyle>
          <a:p>
            <a:r>
              <a:rPr lang="en-US" altLang="zh-CN" dirty="0"/>
              <a:t>Golang-</a:t>
            </a:r>
            <a:r>
              <a:rPr lang="zh-CN" altLang="en-US" dirty="0"/>
              <a:t>对比其他语言</a:t>
            </a:r>
            <a:endParaRPr dirty="0"/>
          </a:p>
        </p:txBody>
      </p:sp>
      <p:sp>
        <p:nvSpPr>
          <p:cNvPr id="132" name="文本"/>
          <p:cNvSpPr txBox="1"/>
          <p:nvPr/>
        </p:nvSpPr>
        <p:spPr>
          <a:xfrm>
            <a:off x="1358395" y="4028427"/>
            <a:ext cx="212726" cy="57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a16="http://schemas.microsoft.com/office/drawing/2014/main" xmlns:p14="http://schemas.microsoft.com/office/powerpoint/2010/main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5100"/>
              </a:lnSpc>
              <a:defRPr sz="3100" b="0" u="sng">
                <a:solidFill>
                  <a:srgbClr val="0000EE"/>
                </a:solidFill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r>
              <a:t>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026BC6C-1E39-3241-80C4-472DC28DD284}"/>
              </a:ext>
            </a:extLst>
          </p:cNvPr>
          <p:cNvSpPr txBox="1"/>
          <p:nvPr/>
        </p:nvSpPr>
        <p:spPr>
          <a:xfrm>
            <a:off x="802319" y="2817098"/>
            <a:ext cx="17971456" cy="379591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altLang="en-US" sz="4800" b="0" dirty="0"/>
              <a:t>强一致类型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altLang="en-US" sz="4800" b="0" dirty="0"/>
              <a:t>没有异常处理</a:t>
            </a:r>
            <a:r>
              <a:rPr lang="en-US" altLang="zh-CN" sz="4800" b="0" dirty="0"/>
              <a:t>(Error is value)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altLang="en-US" sz="4800" b="0" dirty="0"/>
              <a:t>基于首字母的可访问特性</a:t>
            </a:r>
            <a:endParaRPr lang="en-US" altLang="zh-CN" sz="4800" b="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4800" dirty="0"/>
              <a:t>支持调用</a:t>
            </a:r>
            <a:r>
              <a:rPr lang="en-US" altLang="zh-CN" sz="4800" dirty="0"/>
              <a:t>C</a:t>
            </a:r>
            <a:r>
              <a:rPr lang="zh-CN" altLang="en-US" sz="4800" dirty="0"/>
              <a:t>代码</a:t>
            </a:r>
          </a:p>
          <a:p>
            <a:pPr algn="l"/>
            <a:endParaRPr lang="zh-CN" altLang="en-US" sz="4800" b="0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E93BB511-12E9-744D-B6E7-20E6D2E3A0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3277" y="5874345"/>
            <a:ext cx="10744200" cy="78486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088036D-4356-9D42-86D5-8033ABE059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00185" y="5368138"/>
            <a:ext cx="7606665" cy="7622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9567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字节跳动ByteDance-PPT-0724-03.jpg" descr="字节跳动ByteDance-PPT-0724-03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87605"/>
            <a:ext cx="24362345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31" name="什么是RTC？"/>
          <p:cNvSpPr txBox="1"/>
          <p:nvPr/>
        </p:nvSpPr>
        <p:spPr>
          <a:xfrm>
            <a:off x="802319" y="616600"/>
            <a:ext cx="7671972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a16="http://schemas.microsoft.com/office/drawing/2014/main" xmlns:p14="http://schemas.microsoft.com/office/powerpoint/2010/main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6000">
                <a:solidFill>
                  <a:srgbClr val="5E5E5E"/>
                </a:solidFill>
              </a:defRPr>
            </a:lvl1pPr>
          </a:lstStyle>
          <a:p>
            <a:r>
              <a:rPr lang="en-US" altLang="zh-CN" dirty="0"/>
              <a:t>Golang-</a:t>
            </a:r>
            <a:r>
              <a:rPr lang="zh-CN" altLang="en-US" dirty="0"/>
              <a:t>对比其他语言</a:t>
            </a:r>
            <a:endParaRPr dirty="0"/>
          </a:p>
        </p:txBody>
      </p:sp>
      <p:sp>
        <p:nvSpPr>
          <p:cNvPr id="132" name="文本"/>
          <p:cNvSpPr txBox="1"/>
          <p:nvPr/>
        </p:nvSpPr>
        <p:spPr>
          <a:xfrm>
            <a:off x="1358395" y="4028427"/>
            <a:ext cx="212726" cy="57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a16="http://schemas.microsoft.com/office/drawing/2014/main" xmlns:p14="http://schemas.microsoft.com/office/powerpoint/2010/main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5100"/>
              </a:lnSpc>
              <a:defRPr sz="3100" b="0" u="sng">
                <a:solidFill>
                  <a:srgbClr val="0000EE"/>
                </a:solidFill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r>
              <a:t> </a:t>
            </a: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571F8BC6-9A9A-0D4E-B3EA-ACB9F796EA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8615351"/>
              </p:ext>
            </p:extLst>
          </p:nvPr>
        </p:nvGraphicFramePr>
        <p:xfrm>
          <a:off x="2907861" y="2683597"/>
          <a:ext cx="15780507" cy="10344798"/>
        </p:xfrm>
        <a:graphic>
          <a:graphicData uri="http://schemas.openxmlformats.org/drawingml/2006/table">
            <a:tbl>
              <a:tblPr firstRow="1" bandRow="1">
                <a:tableStyleId>{C7B018BB-80A7-4F77-B60F-C8B233D01FF8}</a:tableStyleId>
              </a:tblPr>
              <a:tblGrid>
                <a:gridCol w="2456619">
                  <a:extLst>
                    <a:ext uri="{9D8B030D-6E8A-4147-A177-3AD203B41FA5}">
                      <a16:colId xmlns:a16="http://schemas.microsoft.com/office/drawing/2014/main" val="511980665"/>
                    </a:ext>
                  </a:extLst>
                </a:gridCol>
                <a:gridCol w="3108960">
                  <a:extLst>
                    <a:ext uri="{9D8B030D-6E8A-4147-A177-3AD203B41FA5}">
                      <a16:colId xmlns:a16="http://schemas.microsoft.com/office/drawing/2014/main" val="2330744944"/>
                    </a:ext>
                  </a:extLst>
                </a:gridCol>
                <a:gridCol w="3474720">
                  <a:extLst>
                    <a:ext uri="{9D8B030D-6E8A-4147-A177-3AD203B41FA5}">
                      <a16:colId xmlns:a16="http://schemas.microsoft.com/office/drawing/2014/main" val="1136388951"/>
                    </a:ext>
                  </a:extLst>
                </a:gridCol>
                <a:gridCol w="3383280">
                  <a:extLst>
                    <a:ext uri="{9D8B030D-6E8A-4147-A177-3AD203B41FA5}">
                      <a16:colId xmlns:a16="http://schemas.microsoft.com/office/drawing/2014/main" val="824127921"/>
                    </a:ext>
                  </a:extLst>
                </a:gridCol>
                <a:gridCol w="3356928">
                  <a:extLst>
                    <a:ext uri="{9D8B030D-6E8A-4147-A177-3AD203B41FA5}">
                      <a16:colId xmlns:a16="http://schemas.microsoft.com/office/drawing/2014/main" val="789394222"/>
                    </a:ext>
                  </a:extLst>
                </a:gridCol>
              </a:tblGrid>
              <a:tr h="962133">
                <a:tc>
                  <a:txBody>
                    <a:bodyPr/>
                    <a:lstStyle/>
                    <a:p>
                      <a:pPr algn="l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/>
                        <a:t>Golang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/>
                        <a:t>Python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/>
                        <a:t>C/C++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/>
                        <a:t>Java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4100741"/>
                  </a:ext>
                </a:extLst>
              </a:tr>
              <a:tr h="962133">
                <a:tc>
                  <a:txBody>
                    <a:bodyPr/>
                    <a:lstStyle/>
                    <a:p>
                      <a:pPr algn="l"/>
                      <a:r>
                        <a:rPr lang="zh-CN" altLang="en-US" dirty="0"/>
                        <a:t>流行度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dirty="0"/>
                        <a:t>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dirty="0"/>
                        <a:t>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dirty="0"/>
                        <a:t>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dirty="0"/>
                        <a:t>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246277"/>
                  </a:ext>
                </a:extLst>
              </a:tr>
              <a:tr h="962133">
                <a:tc>
                  <a:txBody>
                    <a:bodyPr/>
                    <a:lstStyle/>
                    <a:p>
                      <a:pPr algn="l"/>
                      <a:r>
                        <a:rPr lang="zh-CN" altLang="en-US" dirty="0"/>
                        <a:t>编译时间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dirty="0"/>
                        <a:t>快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dirty="0"/>
                        <a:t>慢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dirty="0"/>
                        <a:t>慢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dirty="0"/>
                        <a:t>慢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0039799"/>
                  </a:ext>
                </a:extLst>
              </a:tr>
              <a:tr h="962133">
                <a:tc>
                  <a:txBody>
                    <a:bodyPr/>
                    <a:lstStyle/>
                    <a:p>
                      <a:pPr algn="l"/>
                      <a:r>
                        <a:rPr lang="zh-CN" altLang="en-US" dirty="0"/>
                        <a:t>运行速度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dirty="0"/>
                        <a:t>快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dirty="0"/>
                        <a:t>慢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dirty="0"/>
                        <a:t>快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dirty="0"/>
                        <a:t>中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9381530"/>
                  </a:ext>
                </a:extLst>
              </a:tr>
              <a:tr h="962133">
                <a:tc>
                  <a:txBody>
                    <a:bodyPr/>
                    <a:lstStyle/>
                    <a:p>
                      <a:pPr algn="l"/>
                      <a:r>
                        <a:rPr lang="zh-CN" altLang="en-US" dirty="0"/>
                        <a:t>学习难度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dirty="0"/>
                        <a:t>低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dirty="0"/>
                        <a:t>低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dirty="0"/>
                        <a:t>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dirty="0"/>
                        <a:t>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3806555"/>
                  </a:ext>
                </a:extLst>
              </a:tr>
              <a:tr h="962133">
                <a:tc>
                  <a:txBody>
                    <a:bodyPr/>
                    <a:lstStyle/>
                    <a:p>
                      <a:pPr algn="l"/>
                      <a:r>
                        <a:rPr lang="zh-CN" altLang="en-US" dirty="0"/>
                        <a:t>第三方库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dirty="0"/>
                        <a:t>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dirty="0"/>
                        <a:t>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dirty="0"/>
                        <a:t>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dirty="0"/>
                        <a:t>多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0182141"/>
                  </a:ext>
                </a:extLst>
              </a:tr>
              <a:tr h="962133">
                <a:tc>
                  <a:txBody>
                    <a:bodyPr/>
                    <a:lstStyle/>
                    <a:p>
                      <a:pPr algn="l"/>
                      <a:r>
                        <a:rPr lang="zh-CN" altLang="en-US" dirty="0"/>
                        <a:t>优点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dirty="0"/>
                        <a:t>简单易学</a:t>
                      </a:r>
                      <a:endParaRPr lang="en-US" altLang="zh-CN" dirty="0"/>
                    </a:p>
                    <a:p>
                      <a:pPr algn="l"/>
                      <a:r>
                        <a:rPr lang="zh-CN" altLang="en-US" dirty="0"/>
                        <a:t>高并发</a:t>
                      </a:r>
                      <a:endParaRPr lang="en-US" altLang="zh-CN" dirty="0"/>
                    </a:p>
                    <a:p>
                      <a:pPr algn="l"/>
                      <a:r>
                        <a:rPr lang="zh-CN" altLang="en-US" dirty="0"/>
                        <a:t>部署简单</a:t>
                      </a:r>
                      <a:endParaRPr lang="en-US" altLang="zh-CN" dirty="0"/>
                    </a:p>
                    <a:p>
                      <a:pPr algn="l"/>
                      <a:r>
                        <a:rPr lang="zh-CN" altLang="en-US" dirty="0"/>
                        <a:t>开发调试工具内部集成</a:t>
                      </a:r>
                      <a:endParaRPr lang="en-US" altLang="zh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dirty="0"/>
                        <a:t>开发速度快</a:t>
                      </a:r>
                      <a:endParaRPr lang="en-US" altLang="zh-CN" dirty="0"/>
                    </a:p>
                    <a:p>
                      <a:pPr algn="l"/>
                      <a:r>
                        <a:rPr lang="zh-CN" altLang="en-US" dirty="0"/>
                        <a:t>第三方库多</a:t>
                      </a:r>
                      <a:endParaRPr lang="en-US" altLang="zh-CN" dirty="0"/>
                    </a:p>
                    <a:p>
                      <a:pPr algn="l"/>
                      <a:r>
                        <a:rPr lang="zh-CN" altLang="en-US" dirty="0"/>
                        <a:t>社区活跃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dirty="0"/>
                        <a:t>运行速度快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dirty="0"/>
                        <a:t>多平台支持</a:t>
                      </a:r>
                      <a:r>
                        <a:rPr lang="en-US" altLang="zh-CN" dirty="0"/>
                        <a:t>(</a:t>
                      </a:r>
                      <a:r>
                        <a:rPr lang="zh-CN" altLang="en-US" dirty="0"/>
                        <a:t>移动，服务器</a:t>
                      </a:r>
                      <a:r>
                        <a:rPr lang="en-US" altLang="zh-CN" dirty="0"/>
                        <a:t>)</a:t>
                      </a:r>
                    </a:p>
                    <a:p>
                      <a:pPr algn="l"/>
                      <a:r>
                        <a:rPr lang="zh-CN" altLang="en-US" dirty="0"/>
                        <a:t>第三方库多</a:t>
                      </a:r>
                      <a:endParaRPr lang="en-US" altLang="zh-CN" dirty="0"/>
                    </a:p>
                    <a:p>
                      <a:pPr algn="l"/>
                      <a:r>
                        <a:rPr lang="zh-CN" altLang="en-US" dirty="0"/>
                        <a:t>社区多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2910729"/>
                  </a:ext>
                </a:extLst>
              </a:tr>
              <a:tr h="962133">
                <a:tc>
                  <a:txBody>
                    <a:bodyPr/>
                    <a:lstStyle/>
                    <a:p>
                      <a:pPr algn="l"/>
                      <a:r>
                        <a:rPr lang="zh-CN" altLang="en-US" dirty="0"/>
                        <a:t>缺点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dirty="0"/>
                        <a:t>错误处理繁琐</a:t>
                      </a:r>
                      <a:endParaRPr lang="en-US" altLang="zh-CN" dirty="0"/>
                    </a:p>
                    <a:p>
                      <a:pPr algn="l"/>
                      <a:r>
                        <a:rPr lang="zh-CN" altLang="en-US" sz="3600" u="none" strike="noStrike" cap="none" spc="0" baseline="0" dirty="0">
                          <a:effectLst/>
                          <a:uFillTx/>
                          <a:sym typeface="Helvetica Neue Light"/>
                        </a:rPr>
                        <a:t>缺乏宏或者泛型</a:t>
                      </a:r>
                      <a:endParaRPr lang="zh-CN" alt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dirty="0"/>
                        <a:t>解释性语言</a:t>
                      </a:r>
                      <a:endParaRPr lang="en-US" altLang="zh-CN" dirty="0"/>
                    </a:p>
                    <a:p>
                      <a:pPr algn="l"/>
                      <a:r>
                        <a:rPr lang="zh-CN" altLang="en-US" dirty="0"/>
                        <a:t>运行速度慢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dirty="0"/>
                        <a:t>编译复杂</a:t>
                      </a:r>
                      <a:endParaRPr lang="en-US" altLang="zh-CN" dirty="0"/>
                    </a:p>
                    <a:p>
                      <a:pPr algn="l"/>
                      <a:r>
                        <a:rPr lang="zh-CN" altLang="en-US" dirty="0"/>
                        <a:t>学习难度大</a:t>
                      </a:r>
                      <a:endParaRPr lang="en-US" altLang="zh-CN" dirty="0"/>
                    </a:p>
                    <a:p>
                      <a:pPr algn="l"/>
                      <a:r>
                        <a:rPr lang="zh-CN" altLang="en-US" dirty="0"/>
                        <a:t>要求高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dirty="0"/>
                        <a:t>内存占用较多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08794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088998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字节跳动ByteDance-PPT-0724-03.jpg" descr="字节跳动ByteDance-PPT-0724-03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62345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31" name="什么是RTC？"/>
          <p:cNvSpPr txBox="1"/>
          <p:nvPr/>
        </p:nvSpPr>
        <p:spPr>
          <a:xfrm>
            <a:off x="802319" y="616600"/>
            <a:ext cx="7671972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a16="http://schemas.microsoft.com/office/drawing/2014/main" xmlns:p14="http://schemas.microsoft.com/office/powerpoint/2010/main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6000">
                <a:solidFill>
                  <a:srgbClr val="5E5E5E"/>
                </a:solidFill>
              </a:defRPr>
            </a:lvl1pPr>
          </a:lstStyle>
          <a:p>
            <a:r>
              <a:rPr lang="en-US" altLang="zh-CN" dirty="0"/>
              <a:t>Golang-</a:t>
            </a:r>
            <a:r>
              <a:rPr lang="zh-CN" altLang="en-US" dirty="0"/>
              <a:t>对比其他语言</a:t>
            </a:r>
            <a:endParaRPr dirty="0"/>
          </a:p>
        </p:txBody>
      </p:sp>
      <p:sp>
        <p:nvSpPr>
          <p:cNvPr id="132" name="文本"/>
          <p:cNvSpPr txBox="1"/>
          <p:nvPr/>
        </p:nvSpPr>
        <p:spPr>
          <a:xfrm>
            <a:off x="1358395" y="4028427"/>
            <a:ext cx="212726" cy="57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a16="http://schemas.microsoft.com/office/drawing/2014/main" xmlns:p14="http://schemas.microsoft.com/office/powerpoint/2010/main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5100"/>
              </a:lnSpc>
              <a:defRPr sz="3100" b="0" u="sng">
                <a:solidFill>
                  <a:srgbClr val="0000EE"/>
                </a:solidFill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r>
              <a:t> 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7C15C13-F607-8940-8C51-55FD7825B4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5200" y="2661174"/>
            <a:ext cx="16611600" cy="10036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2180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字节跳动ByteDance-PPT-0724-03.jpg" descr="字节跳动ByteDance-PPT-0724-03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24362345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31" name="什么是RTC？"/>
          <p:cNvSpPr txBox="1"/>
          <p:nvPr/>
        </p:nvSpPr>
        <p:spPr>
          <a:xfrm>
            <a:off x="649919" y="1155358"/>
            <a:ext cx="7195881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a16="http://schemas.microsoft.com/office/drawing/2014/main" xmlns:p14="http://schemas.microsoft.com/office/powerpoint/2010/main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6000">
                <a:solidFill>
                  <a:srgbClr val="5E5E5E"/>
                </a:solidFill>
              </a:defRPr>
            </a:lvl1pPr>
          </a:lstStyle>
          <a:p>
            <a:r>
              <a:rPr lang="en-US" altLang="zh-CN" dirty="0"/>
              <a:t>Golang-</a:t>
            </a:r>
            <a:r>
              <a:rPr lang="zh-CN" altLang="en-US" dirty="0"/>
              <a:t>和</a:t>
            </a:r>
            <a:r>
              <a:rPr lang="en-US" altLang="zh-CN" dirty="0"/>
              <a:t>C</a:t>
            </a:r>
            <a:r>
              <a:rPr lang="zh-CN" altLang="en-US" dirty="0"/>
              <a:t>语言对比</a:t>
            </a:r>
            <a:endParaRPr dirty="0"/>
          </a:p>
        </p:txBody>
      </p:sp>
      <p:sp>
        <p:nvSpPr>
          <p:cNvPr id="132" name="文本"/>
          <p:cNvSpPr txBox="1"/>
          <p:nvPr/>
        </p:nvSpPr>
        <p:spPr>
          <a:xfrm>
            <a:off x="1358395" y="4028427"/>
            <a:ext cx="212726" cy="57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a16="http://schemas.microsoft.com/office/drawing/2014/main" xmlns:p14="http://schemas.microsoft.com/office/powerpoint/2010/main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5100"/>
              </a:lnSpc>
              <a:defRPr sz="3100" b="0" u="sng">
                <a:solidFill>
                  <a:srgbClr val="0000EE"/>
                </a:solidFill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r>
              <a:t> </a:t>
            </a: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52F09047-C57D-164E-9DDC-999CF95136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5922406"/>
              </p:ext>
            </p:extLst>
          </p:nvPr>
        </p:nvGraphicFramePr>
        <p:xfrm>
          <a:off x="2929516" y="2664045"/>
          <a:ext cx="17759362" cy="1083150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3674484">
                  <a:extLst>
                    <a:ext uri="{9D8B030D-6E8A-4147-A177-3AD203B41FA5}">
                      <a16:colId xmlns:a16="http://schemas.microsoft.com/office/drawing/2014/main" val="3956221175"/>
                    </a:ext>
                  </a:extLst>
                </a:gridCol>
                <a:gridCol w="7490340">
                  <a:extLst>
                    <a:ext uri="{9D8B030D-6E8A-4147-A177-3AD203B41FA5}">
                      <a16:colId xmlns:a16="http://schemas.microsoft.com/office/drawing/2014/main" val="876617537"/>
                    </a:ext>
                  </a:extLst>
                </a:gridCol>
                <a:gridCol w="6594538">
                  <a:extLst>
                    <a:ext uri="{9D8B030D-6E8A-4147-A177-3AD203B41FA5}">
                      <a16:colId xmlns:a16="http://schemas.microsoft.com/office/drawing/2014/main" val="1525060652"/>
                    </a:ext>
                  </a:extLst>
                </a:gridCol>
              </a:tblGrid>
              <a:tr h="1048330">
                <a:tc>
                  <a:txBody>
                    <a:bodyPr/>
                    <a:lstStyle/>
                    <a:p>
                      <a:endParaRPr lang="zh-CN" altLang="en-US" sz="4000" b="0" dirty="0"/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4000" dirty="0"/>
                        <a:t>Golang</a:t>
                      </a:r>
                      <a:endParaRPr lang="zh-CN" altLang="en-US" sz="4000" b="1" dirty="0"/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4000" dirty="0"/>
                        <a:t>C</a:t>
                      </a:r>
                      <a:endParaRPr lang="zh-CN" altLang="en-US" sz="4000" b="1" dirty="0"/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9176063"/>
                  </a:ext>
                </a:extLst>
              </a:tr>
              <a:tr h="1048330">
                <a:tc>
                  <a:txBody>
                    <a:bodyPr/>
                    <a:lstStyle/>
                    <a:p>
                      <a:r>
                        <a:rPr lang="zh-CN" altLang="en-US" sz="4000" dirty="0"/>
                        <a:t>头文件</a:t>
                      </a:r>
                      <a:endParaRPr lang="zh-CN" altLang="en-US" sz="4000" b="1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4000" dirty="0"/>
                        <a:t>无</a:t>
                      </a:r>
                      <a:endParaRPr lang="zh-CN" altLang="en-US" sz="4000" b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4000" dirty="0"/>
                        <a:t>.h</a:t>
                      </a:r>
                      <a:endParaRPr lang="zh-CN" altLang="en-US" sz="4000" b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1276140"/>
                  </a:ext>
                </a:extLst>
              </a:tr>
              <a:tr h="1048330">
                <a:tc>
                  <a:txBody>
                    <a:bodyPr/>
                    <a:lstStyle/>
                    <a:p>
                      <a:r>
                        <a:rPr lang="zh-CN" altLang="en-US" sz="4000" dirty="0"/>
                        <a:t>源文件</a:t>
                      </a:r>
                      <a:endParaRPr lang="zh-CN" altLang="en-US" sz="4000" b="1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4000" dirty="0"/>
                        <a:t>.go</a:t>
                      </a:r>
                      <a:endParaRPr lang="zh-CN" altLang="en-US" sz="4000" b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4000" dirty="0"/>
                        <a:t>.c</a:t>
                      </a:r>
                      <a:endParaRPr lang="zh-CN" altLang="en-US" sz="4000" b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7921577"/>
                  </a:ext>
                </a:extLst>
              </a:tr>
              <a:tr h="1048330">
                <a:tc>
                  <a:txBody>
                    <a:bodyPr/>
                    <a:lstStyle/>
                    <a:p>
                      <a:r>
                        <a:rPr lang="zh-CN" altLang="en-US" sz="4000" dirty="0"/>
                        <a:t>引用其他文件</a:t>
                      </a:r>
                      <a:endParaRPr lang="zh-CN" altLang="en-US" sz="4000" b="1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4000" dirty="0"/>
                        <a:t>import</a:t>
                      </a:r>
                      <a:endParaRPr lang="zh-CN" altLang="en-US" sz="4000" b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4000" dirty="0"/>
                        <a:t>#include</a:t>
                      </a:r>
                      <a:endParaRPr lang="zh-CN" altLang="en-US" sz="4000" b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8751509"/>
                  </a:ext>
                </a:extLst>
              </a:tr>
              <a:tr h="1249819">
                <a:tc>
                  <a:txBody>
                    <a:bodyPr/>
                    <a:lstStyle/>
                    <a:p>
                      <a:r>
                        <a:rPr lang="zh-CN" altLang="en-US" sz="4000" dirty="0"/>
                        <a:t>函数</a:t>
                      </a:r>
                      <a:r>
                        <a:rPr lang="en-US" altLang="zh-CN" sz="4000" dirty="0"/>
                        <a:t>/</a:t>
                      </a:r>
                      <a:r>
                        <a:rPr lang="zh-CN" altLang="en-US" sz="4000" dirty="0"/>
                        <a:t>变量公开</a:t>
                      </a:r>
                      <a:endParaRPr lang="zh-CN" altLang="en-US" sz="4000" b="1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4000" dirty="0"/>
                        <a:t>首字母大写为公开</a:t>
                      </a:r>
                      <a:endParaRPr lang="en-US" altLang="zh-CN" sz="4000" dirty="0"/>
                    </a:p>
                    <a:p>
                      <a:r>
                        <a:rPr lang="zh-CN" altLang="en-US" sz="4000" dirty="0"/>
                        <a:t>首字母小写为私有</a:t>
                      </a:r>
                      <a:endParaRPr lang="zh-CN" altLang="en-US" sz="4000" b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4000" dirty="0"/>
                        <a:t>通过</a:t>
                      </a:r>
                      <a:r>
                        <a:rPr lang="en-US" altLang="zh-CN" sz="4000" dirty="0"/>
                        <a:t>extern/static</a:t>
                      </a:r>
                      <a:r>
                        <a:rPr lang="zh-CN" altLang="en-US" sz="4000" dirty="0"/>
                        <a:t>来实现</a:t>
                      </a:r>
                      <a:endParaRPr lang="zh-CN" altLang="en-US" sz="4000" b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7897945"/>
                  </a:ext>
                </a:extLst>
              </a:tr>
              <a:tr h="1831131">
                <a:tc>
                  <a:txBody>
                    <a:bodyPr/>
                    <a:lstStyle/>
                    <a:p>
                      <a:r>
                        <a:rPr lang="zh-CN" altLang="en-US" sz="4000" dirty="0"/>
                        <a:t>变量定义</a:t>
                      </a:r>
                      <a:endParaRPr lang="zh-CN" altLang="en-US" sz="4000" b="1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4000" dirty="0"/>
                        <a:t>var a int = 10</a:t>
                      </a:r>
                    </a:p>
                    <a:p>
                      <a:r>
                        <a:rPr lang="en-US" altLang="zh-CN" sz="4000" dirty="0"/>
                        <a:t>a := 10</a:t>
                      </a:r>
                    </a:p>
                    <a:p>
                      <a:r>
                        <a:rPr lang="en-US" altLang="zh-CN" sz="4000" dirty="0"/>
                        <a:t>const </a:t>
                      </a:r>
                      <a:r>
                        <a:rPr lang="en-US" altLang="zh-CN" sz="4000" dirty="0" err="1"/>
                        <a:t>maxSize</a:t>
                      </a:r>
                      <a:r>
                        <a:rPr lang="en-US" altLang="zh-CN" sz="4000" dirty="0"/>
                        <a:t> int = 100 </a:t>
                      </a:r>
                      <a:endParaRPr lang="zh-CN" altLang="en-US" sz="4000" b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4000" dirty="0"/>
                        <a:t>int a = 10</a:t>
                      </a:r>
                    </a:p>
                    <a:p>
                      <a:r>
                        <a:rPr lang="en-US" altLang="zh-CN" sz="4000" dirty="0"/>
                        <a:t>const int </a:t>
                      </a:r>
                      <a:r>
                        <a:rPr lang="en-US" altLang="zh-CN" sz="4000" dirty="0" err="1"/>
                        <a:t>maxSize</a:t>
                      </a:r>
                      <a:r>
                        <a:rPr lang="en-US" altLang="zh-CN" sz="4000" dirty="0"/>
                        <a:t> = 100</a:t>
                      </a:r>
                      <a:endParaRPr lang="zh-CN" altLang="en-US" sz="4000" b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3271243"/>
                  </a:ext>
                </a:extLst>
              </a:tr>
              <a:tr h="1048330">
                <a:tc>
                  <a:txBody>
                    <a:bodyPr/>
                    <a:lstStyle/>
                    <a:p>
                      <a:r>
                        <a:rPr lang="zh-CN" altLang="en-US" sz="4000" dirty="0"/>
                        <a:t>函数定义</a:t>
                      </a:r>
                      <a:endParaRPr lang="zh-CN" altLang="en-US" sz="4000" b="1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4000" dirty="0" err="1"/>
                        <a:t>func</a:t>
                      </a:r>
                      <a:r>
                        <a:rPr lang="en-US" altLang="zh-CN" sz="4000" dirty="0"/>
                        <a:t> add(a int, b int) int </a:t>
                      </a:r>
                      <a:endParaRPr lang="zh-CN" altLang="en-US" sz="4000" b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4000" dirty="0"/>
                        <a:t>int add(int a, int b)</a:t>
                      </a:r>
                      <a:endParaRPr lang="zh-CN" altLang="en-US" sz="4000" b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8025884"/>
                  </a:ext>
                </a:extLst>
              </a:tr>
              <a:tr h="1048330">
                <a:tc>
                  <a:txBody>
                    <a:bodyPr/>
                    <a:lstStyle/>
                    <a:p>
                      <a:r>
                        <a:rPr lang="zh-CN" altLang="en-US" sz="4000" dirty="0"/>
                        <a:t>流程控制</a:t>
                      </a:r>
                      <a:endParaRPr lang="zh-CN" altLang="en-US" sz="4000" b="1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4000" dirty="0"/>
                        <a:t>没有</a:t>
                      </a:r>
                      <a:r>
                        <a:rPr lang="en-US" altLang="zh-CN" sz="4000" dirty="0"/>
                        <a:t>while </a:t>
                      </a:r>
                      <a:r>
                        <a:rPr lang="zh-CN" altLang="en-US" sz="4000" dirty="0"/>
                        <a:t>和 </a:t>
                      </a:r>
                      <a:r>
                        <a:rPr lang="en-US" altLang="zh-CN" sz="4000" dirty="0"/>
                        <a:t>do-while</a:t>
                      </a:r>
                      <a:r>
                        <a:rPr lang="zh-CN" altLang="en-US" sz="4000" dirty="0"/>
                        <a:t>。支持</a:t>
                      </a:r>
                      <a:r>
                        <a:rPr lang="en-US" altLang="zh-CN" sz="4000" dirty="0" err="1"/>
                        <a:t>goto</a:t>
                      </a:r>
                      <a:endParaRPr lang="zh-CN" altLang="en-US" sz="4000" b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4000" b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7778054"/>
                  </a:ext>
                </a:extLst>
              </a:tr>
              <a:tr h="1048330">
                <a:tc>
                  <a:txBody>
                    <a:bodyPr/>
                    <a:lstStyle/>
                    <a:p>
                      <a:r>
                        <a:rPr lang="zh-CN" altLang="en-US" sz="4000" dirty="0"/>
                        <a:t>代码注释</a:t>
                      </a:r>
                      <a:endParaRPr lang="zh-CN" altLang="en-US" sz="4000" b="1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4000" dirty="0"/>
                        <a:t>和</a:t>
                      </a:r>
                      <a:r>
                        <a:rPr lang="en-US" altLang="zh-CN" sz="4000" dirty="0"/>
                        <a:t>C</a:t>
                      </a:r>
                      <a:r>
                        <a:rPr lang="zh-CN" altLang="en-US" sz="4000" dirty="0"/>
                        <a:t>一样</a:t>
                      </a:r>
                      <a:endParaRPr lang="zh-CN" altLang="en-US" sz="4000" b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4000" dirty="0"/>
                        <a:t>//</a:t>
                      </a:r>
                      <a:r>
                        <a:rPr lang="zh-CN" altLang="en-US" sz="4000" dirty="0"/>
                        <a:t> 和 </a:t>
                      </a:r>
                      <a:r>
                        <a:rPr lang="en-US" altLang="zh-CN" sz="4000" dirty="0"/>
                        <a:t>/</a:t>
                      </a:r>
                      <a:r>
                        <a:rPr lang="zh-CN" altLang="en-US" sz="4000" dirty="0"/>
                        <a:t>* *</a:t>
                      </a:r>
                      <a:r>
                        <a:rPr lang="en-US" altLang="zh-CN" sz="4000" dirty="0"/>
                        <a:t>/</a:t>
                      </a:r>
                      <a:endParaRPr lang="zh-CN" altLang="en-US" sz="4000" b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3899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153013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字节跳动ByteDance-PPT-0724-03.jpg" descr="字节跳动ByteDance-PPT-0724-03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62345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31" name="什么是RTC？"/>
          <p:cNvSpPr txBox="1"/>
          <p:nvPr/>
        </p:nvSpPr>
        <p:spPr>
          <a:xfrm>
            <a:off x="830894" y="1083666"/>
            <a:ext cx="4409862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a16="http://schemas.microsoft.com/office/drawing/2014/main" xmlns:p14="http://schemas.microsoft.com/office/powerpoint/2010/main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6000">
                <a:solidFill>
                  <a:srgbClr val="5E5E5E"/>
                </a:solidFill>
              </a:defRPr>
            </a:lvl1pPr>
          </a:lstStyle>
          <a:p>
            <a:r>
              <a:rPr lang="en-US" altLang="zh-CN" dirty="0"/>
              <a:t>Golang-</a:t>
            </a:r>
            <a:r>
              <a:rPr lang="zh-CN" altLang="en-US" dirty="0"/>
              <a:t>例子</a:t>
            </a:r>
            <a:endParaRPr dirty="0"/>
          </a:p>
        </p:txBody>
      </p:sp>
      <p:sp>
        <p:nvSpPr>
          <p:cNvPr id="132" name="文本"/>
          <p:cNvSpPr txBox="1"/>
          <p:nvPr/>
        </p:nvSpPr>
        <p:spPr>
          <a:xfrm>
            <a:off x="1358395" y="4028427"/>
            <a:ext cx="212726" cy="57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a16="http://schemas.microsoft.com/office/drawing/2014/main" xmlns:p14="http://schemas.microsoft.com/office/powerpoint/2010/main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5100"/>
              </a:lnSpc>
              <a:defRPr sz="3100" b="0" u="sng">
                <a:solidFill>
                  <a:srgbClr val="0000EE"/>
                </a:solidFill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r>
              <a:t> 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EC5464C-5A64-3B4D-A578-373040A55C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09386" y="2520950"/>
            <a:ext cx="7922088" cy="75946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5A299B7D-FBAC-3B48-A9B4-B7A63F7B6A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3443" y="2485034"/>
            <a:ext cx="12382500" cy="101473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0C5855C-DA6D-6648-BD88-96AFA19039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309386" y="10115550"/>
            <a:ext cx="7078766" cy="225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8534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字节跳动ByteDance-PPT-0724-03.jpg" descr="字节跳动ByteDance-PPT-0724-03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62345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31" name="什么是RTC？"/>
          <p:cNvSpPr txBox="1"/>
          <p:nvPr/>
        </p:nvSpPr>
        <p:spPr>
          <a:xfrm>
            <a:off x="830894" y="1083666"/>
            <a:ext cx="4409862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a16="http://schemas.microsoft.com/office/drawing/2014/main" xmlns:p14="http://schemas.microsoft.com/office/powerpoint/2010/main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6000">
                <a:solidFill>
                  <a:srgbClr val="5E5E5E"/>
                </a:solidFill>
              </a:defRPr>
            </a:lvl1pPr>
          </a:lstStyle>
          <a:p>
            <a:r>
              <a:rPr lang="en-US" altLang="zh-CN" dirty="0"/>
              <a:t>Golang-</a:t>
            </a:r>
            <a:r>
              <a:rPr lang="zh-CN" altLang="en-US" dirty="0"/>
              <a:t>例子</a:t>
            </a:r>
            <a:endParaRPr dirty="0"/>
          </a:p>
        </p:txBody>
      </p:sp>
      <p:sp>
        <p:nvSpPr>
          <p:cNvPr id="132" name="文本"/>
          <p:cNvSpPr txBox="1"/>
          <p:nvPr/>
        </p:nvSpPr>
        <p:spPr>
          <a:xfrm>
            <a:off x="1358395" y="4028427"/>
            <a:ext cx="212726" cy="57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a16="http://schemas.microsoft.com/office/drawing/2014/main" xmlns:p14="http://schemas.microsoft.com/office/powerpoint/2010/main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5100"/>
              </a:lnSpc>
              <a:defRPr sz="3100" b="0" u="sng">
                <a:solidFill>
                  <a:srgbClr val="0000EE"/>
                </a:solidFill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r>
              <a:t> 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D9C774E-E6E0-224C-9148-14EC548ECD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2499" y="2803924"/>
            <a:ext cx="19426976" cy="8473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3822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字节跳动ByteDance-PPT-0724-03.jpg" descr="字节跳动ByteDance-PPT-0724-03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24362345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31" name="什么是RTC？"/>
          <p:cNvSpPr txBox="1"/>
          <p:nvPr/>
        </p:nvSpPr>
        <p:spPr>
          <a:xfrm>
            <a:off x="783515" y="892556"/>
            <a:ext cx="7487627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a16="http://schemas.microsoft.com/office/drawing/2014/main" xmlns:p14="http://schemas.microsoft.com/office/powerpoint/2010/main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6000">
                <a:solidFill>
                  <a:srgbClr val="5E5E5E"/>
                </a:solidFill>
              </a:defRPr>
            </a:lvl1pPr>
          </a:lstStyle>
          <a:p>
            <a:r>
              <a:rPr lang="en-US" altLang="zh-CN" dirty="0"/>
              <a:t>Golang</a:t>
            </a:r>
            <a:r>
              <a:rPr lang="zh-CN" altLang="en-US" dirty="0"/>
              <a:t>简介</a:t>
            </a:r>
            <a:r>
              <a:rPr lang="en-US" altLang="zh-CN" dirty="0"/>
              <a:t>-</a:t>
            </a:r>
            <a:r>
              <a:rPr lang="zh-CN" altLang="en-US" dirty="0"/>
              <a:t>推荐书籍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054FB0C-DF92-8647-A53D-D4D7E79C6B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2989" y="3642885"/>
            <a:ext cx="12096750" cy="1025923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6000" dirty="0"/>
              <a:t>《The Go Programming Language》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46D7212-A2E2-D342-BC08-CF8988C3E1A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89913" y="5317010"/>
            <a:ext cx="5665882" cy="702265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14AD5E11-B587-7944-85F6-D32F20EE7B38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728206" y="5287828"/>
            <a:ext cx="5665881" cy="7123409"/>
          </a:xfrm>
          <a:prstGeom prst="rect">
            <a:avLst/>
          </a:prstGeom>
        </p:spPr>
      </p:pic>
      <p:sp>
        <p:nvSpPr>
          <p:cNvPr id="8" name="内容占位符 3">
            <a:extLst>
              <a:ext uri="{FF2B5EF4-FFF2-40B4-BE49-F238E27FC236}">
                <a16:creationId xmlns:a16="http://schemas.microsoft.com/office/drawing/2014/main" id="{7878489C-D064-6F40-B63F-2960D40DC6AF}"/>
              </a:ext>
            </a:extLst>
          </p:cNvPr>
          <p:cNvSpPr txBox="1">
            <a:spLocks/>
          </p:cNvSpPr>
          <p:nvPr/>
        </p:nvSpPr>
        <p:spPr>
          <a:xfrm>
            <a:off x="13902727" y="3651250"/>
            <a:ext cx="7357248" cy="11385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5720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 sz="6000" dirty="0"/>
              <a:t>《Go</a:t>
            </a:r>
            <a:r>
              <a:rPr lang="zh-CN" altLang="en-US" sz="6000" dirty="0"/>
              <a:t>语言高级编程</a:t>
            </a:r>
            <a:r>
              <a:rPr lang="en-US" altLang="zh-CN" sz="6000" dirty="0"/>
              <a:t>》</a:t>
            </a:r>
            <a:endParaRPr lang="zh-CN" altLang="en-US" sz="6000" dirty="0">
              <a:solidFill>
                <a:srgbClr val="000000"/>
              </a:solidFill>
              <a:ea typeface="Helvetica Neue"/>
              <a:cs typeface="Helvetica Neue"/>
              <a:sym typeface="Helvetica Neue"/>
            </a:endParaRPr>
          </a:p>
          <a:p>
            <a:endParaRPr lang="en-US" altLang="zh-CN" sz="6000" dirty="0"/>
          </a:p>
        </p:txBody>
      </p:sp>
    </p:spTree>
    <p:extLst>
      <p:ext uri="{BB962C8B-B14F-4D97-AF65-F5344CB8AC3E}">
        <p14:creationId xmlns:p14="http://schemas.microsoft.com/office/powerpoint/2010/main" val="38992946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字节跳动ByteDance-PPT-0724-02.jpg" descr="字节跳动ByteDance-PPT-0724-02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7" y="-1"/>
            <a:ext cx="24362345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35" name="为什么要做RTC？"/>
          <p:cNvSpPr txBox="1"/>
          <p:nvPr/>
        </p:nvSpPr>
        <p:spPr>
          <a:xfrm>
            <a:off x="7275068" y="6075735"/>
            <a:ext cx="8750793" cy="15645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p14="http://schemas.microsoft.com/office/powerpoint/2010/main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9500">
                <a:solidFill>
                  <a:srgbClr val="FFFFFF"/>
                </a:solidFill>
              </a:defRPr>
            </a:lvl1pPr>
          </a:lstStyle>
          <a:p>
            <a:r>
              <a:rPr lang="en-US" altLang="zh-CN" dirty="0"/>
              <a:t>Golang</a:t>
            </a:r>
            <a:r>
              <a:rPr lang="zh-CN" altLang="en-US" dirty="0"/>
              <a:t>环境搭建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881936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字节跳动ByteDance-PPT-0724-03.jpg" descr="字节跳动ByteDance-PPT-0724-03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7" y="-295476"/>
            <a:ext cx="24362345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31" name="什么是RTC？"/>
          <p:cNvSpPr txBox="1"/>
          <p:nvPr/>
        </p:nvSpPr>
        <p:spPr>
          <a:xfrm>
            <a:off x="853119" y="945858"/>
            <a:ext cx="5564024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a16="http://schemas.microsoft.com/office/drawing/2014/main" xmlns:p14="http://schemas.microsoft.com/office/powerpoint/2010/main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6000">
                <a:solidFill>
                  <a:srgbClr val="5E5E5E"/>
                </a:solidFill>
              </a:defRPr>
            </a:lvl1pPr>
          </a:lstStyle>
          <a:p>
            <a:r>
              <a:rPr lang="en-US" altLang="zh-CN" dirty="0"/>
              <a:t>Golang</a:t>
            </a:r>
            <a:r>
              <a:rPr lang="zh-CN" altLang="en-US" dirty="0"/>
              <a:t>环境搭建</a:t>
            </a:r>
          </a:p>
        </p:txBody>
      </p:sp>
      <p:sp>
        <p:nvSpPr>
          <p:cNvPr id="132" name="文本"/>
          <p:cNvSpPr txBox="1"/>
          <p:nvPr/>
        </p:nvSpPr>
        <p:spPr>
          <a:xfrm>
            <a:off x="1358395" y="4028427"/>
            <a:ext cx="212726" cy="57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a16="http://schemas.microsoft.com/office/drawing/2014/main" xmlns:p14="http://schemas.microsoft.com/office/powerpoint/2010/main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5100"/>
              </a:lnSpc>
              <a:defRPr sz="3100" b="0" u="sng">
                <a:solidFill>
                  <a:srgbClr val="0000EE"/>
                </a:solidFill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r>
              <a:t> 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054FB0C-DF92-8647-A53D-D4D7E79C6B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基础环境搭建</a:t>
            </a:r>
            <a:r>
              <a:rPr lang="en-US" altLang="zh-CN" dirty="0"/>
              <a:t>-windows</a:t>
            </a:r>
            <a:r>
              <a:rPr lang="zh-CN" altLang="en-US" dirty="0"/>
              <a:t>、</a:t>
            </a:r>
            <a:r>
              <a:rPr lang="en-US" altLang="zh-CN" dirty="0"/>
              <a:t>mac</a:t>
            </a:r>
            <a:r>
              <a:rPr lang="zh-CN" altLang="en-US" dirty="0"/>
              <a:t>、</a:t>
            </a:r>
            <a:r>
              <a:rPr lang="en-US" altLang="zh-CN" dirty="0" err="1"/>
              <a:t>linux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IDE</a:t>
            </a:r>
            <a:r>
              <a:rPr lang="zh-CN" altLang="en-US" dirty="0"/>
              <a:t>工具对比和搭建</a:t>
            </a:r>
            <a:r>
              <a:rPr lang="en-US" altLang="zh-CN" dirty="0"/>
              <a:t>-</a:t>
            </a:r>
            <a:r>
              <a:rPr lang="en-US" altLang="zh-CN" dirty="0" err="1"/>
              <a:t>goland</a:t>
            </a:r>
            <a:r>
              <a:rPr lang="zh-CN" altLang="en-US" dirty="0"/>
              <a:t>、</a:t>
            </a:r>
            <a:r>
              <a:rPr lang="en-US" altLang="zh-CN" dirty="0" err="1"/>
              <a:t>vscode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IDE</a:t>
            </a:r>
            <a:r>
              <a:rPr lang="zh-CN" altLang="en-US" dirty="0"/>
              <a:t>调试功能</a:t>
            </a:r>
            <a:r>
              <a:rPr lang="en-US" altLang="zh-CN" dirty="0"/>
              <a:t>-</a:t>
            </a:r>
            <a:r>
              <a:rPr lang="en-US" altLang="zh-CN" dirty="0" err="1"/>
              <a:t>goland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676685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字节跳动ByteDance-PPT-0724-02.jpg" descr="字节跳动ByteDance-PPT-0724-02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7" y="0"/>
            <a:ext cx="24362345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35" name="为什么要做RTC？"/>
          <p:cNvSpPr txBox="1"/>
          <p:nvPr/>
        </p:nvSpPr>
        <p:spPr>
          <a:xfrm>
            <a:off x="9438405" y="6254155"/>
            <a:ext cx="5191995" cy="15645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>
              <a:defRPr sz="9500">
                <a:solidFill>
                  <a:srgbClr val="FFFFFF"/>
                </a:solidFill>
              </a:defRPr>
            </a:lvl1pPr>
          </a:lstStyle>
          <a:p>
            <a:r>
              <a:rPr lang="zh-CN" altLang="en-US" dirty="0"/>
              <a:t>基础知识</a:t>
            </a:r>
            <a:endParaRPr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字节跳动ByteDance-PPT-0724-03.jpg" descr="字节跳动ByteDance-PPT-0724-03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7" y="-1"/>
            <a:ext cx="24362345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38" name="为什么要做RTC？"/>
          <p:cNvSpPr txBox="1"/>
          <p:nvPr/>
        </p:nvSpPr>
        <p:spPr>
          <a:xfrm>
            <a:off x="803872" y="1399628"/>
            <a:ext cx="7487627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a16="http://schemas.microsoft.com/office/drawing/2014/main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6000">
                <a:solidFill>
                  <a:srgbClr val="5E5E5E"/>
                </a:solidFill>
              </a:defRPr>
            </a:lvl1pPr>
          </a:lstStyle>
          <a:p>
            <a:r>
              <a:rPr lang="en-US" altLang="zh-CN" dirty="0"/>
              <a:t>Golang</a:t>
            </a:r>
            <a:r>
              <a:rPr lang="zh-CN" altLang="en-US" dirty="0"/>
              <a:t>环境搭建</a:t>
            </a:r>
            <a:r>
              <a:rPr lang="en-US" altLang="zh-CN" dirty="0"/>
              <a:t>-</a:t>
            </a:r>
            <a:r>
              <a:rPr lang="zh-CN" altLang="en-US" dirty="0"/>
              <a:t>下载</a:t>
            </a:r>
          </a:p>
        </p:txBody>
      </p:sp>
      <p:sp>
        <p:nvSpPr>
          <p:cNvPr id="4" name="为什么要做RTC？">
            <a:extLst>
              <a:ext uri="{FF2B5EF4-FFF2-40B4-BE49-F238E27FC236}">
                <a16:creationId xmlns:a16="http://schemas.microsoft.com/office/drawing/2014/main" id="{3733487B-488D-A648-B8B7-E58921C44651}"/>
              </a:ext>
            </a:extLst>
          </p:cNvPr>
          <p:cNvSpPr txBox="1"/>
          <p:nvPr/>
        </p:nvSpPr>
        <p:spPr>
          <a:xfrm>
            <a:off x="803872" y="2799258"/>
            <a:ext cx="14282756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a16="http://schemas.microsoft.com/office/drawing/2014/main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6000">
                <a:solidFill>
                  <a:srgbClr val="5E5E5E"/>
                </a:solidFill>
              </a:defRPr>
            </a:lvl1pPr>
          </a:lstStyle>
          <a:p>
            <a:r>
              <a:rPr lang="zh-CN" altLang="en-US" dirty="0"/>
              <a:t>下载</a:t>
            </a:r>
            <a:r>
              <a:rPr lang="en-US" altLang="zh-CN" dirty="0" err="1"/>
              <a:t>golang</a:t>
            </a:r>
            <a:r>
              <a:rPr lang="zh-CN" altLang="en-US" dirty="0"/>
              <a:t>：</a:t>
            </a:r>
            <a:r>
              <a:rPr lang="en-US" altLang="zh-CN" dirty="0">
                <a:hlinkClick r:id="rId4"/>
              </a:rPr>
              <a:t> https://golang.google.cn/dl/</a:t>
            </a:r>
            <a:endParaRPr lang="en-US" altLang="zh-CN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3FF1D36-5EF6-AE47-9A49-C7D185B09C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5270" y="4198888"/>
            <a:ext cx="12865100" cy="78486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字节跳动ByteDance-PPT-0724-03.jpg" descr="字节跳动ByteDance-PPT-0724-03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7" y="-1"/>
            <a:ext cx="24362345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38" name="为什么要做RTC？"/>
          <p:cNvSpPr txBox="1"/>
          <p:nvPr/>
        </p:nvSpPr>
        <p:spPr>
          <a:xfrm>
            <a:off x="803872" y="1399628"/>
            <a:ext cx="7487627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a16="http://schemas.microsoft.com/office/drawing/2014/main" xmlns:p14="http://schemas.microsoft.com/office/powerpoint/2010/main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6000">
                <a:solidFill>
                  <a:srgbClr val="5E5E5E"/>
                </a:solidFill>
              </a:defRPr>
            </a:lvl1pPr>
          </a:lstStyle>
          <a:p>
            <a:r>
              <a:rPr lang="en-US" altLang="zh-CN" dirty="0"/>
              <a:t>Golang</a:t>
            </a:r>
            <a:r>
              <a:rPr lang="zh-CN" altLang="en-US" dirty="0"/>
              <a:t>环境搭建</a:t>
            </a:r>
            <a:r>
              <a:rPr lang="en-US" altLang="zh-CN" dirty="0"/>
              <a:t>-</a:t>
            </a:r>
            <a:r>
              <a:rPr lang="zh-CN" altLang="en-US" dirty="0"/>
              <a:t>安装</a:t>
            </a:r>
          </a:p>
        </p:txBody>
      </p:sp>
      <p:sp>
        <p:nvSpPr>
          <p:cNvPr id="4" name="为什么要做RTC？">
            <a:extLst>
              <a:ext uri="{FF2B5EF4-FFF2-40B4-BE49-F238E27FC236}">
                <a16:creationId xmlns:a16="http://schemas.microsoft.com/office/drawing/2014/main" id="{3733487B-488D-A648-B8B7-E58921C44651}"/>
              </a:ext>
            </a:extLst>
          </p:cNvPr>
          <p:cNvSpPr txBox="1"/>
          <p:nvPr/>
        </p:nvSpPr>
        <p:spPr>
          <a:xfrm>
            <a:off x="803872" y="4433781"/>
            <a:ext cx="16030029" cy="59195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a16="http://schemas.microsoft.com/office/drawing/2014/main" xmlns:p14="http://schemas.microsoft.com/office/powerpoint/2010/main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6000">
                <a:solidFill>
                  <a:srgbClr val="5E5E5E"/>
                </a:solidFill>
              </a:defRPr>
            </a:lvl1pPr>
          </a:lstStyle>
          <a:p>
            <a:r>
              <a:rPr lang="zh-CN" altLang="en-US" sz="5400" dirty="0"/>
              <a:t>安装</a:t>
            </a:r>
            <a:r>
              <a:rPr lang="en-US" altLang="zh-CN" sz="5400" dirty="0" err="1"/>
              <a:t>golang</a:t>
            </a:r>
            <a:r>
              <a:rPr lang="en-US" altLang="zh-CN" sz="5400" dirty="0"/>
              <a:t>: </a:t>
            </a:r>
            <a:r>
              <a:rPr lang="en-US" altLang="zh-CN" sz="5400" dirty="0">
                <a:hlinkClick r:id="rId4"/>
              </a:rPr>
              <a:t> https://golang.google.cn/doc/install</a:t>
            </a:r>
            <a:endParaRPr lang="en-US" altLang="zh-CN" sz="5400" dirty="0"/>
          </a:p>
          <a:p>
            <a:pPr marL="1143000" indent="-1143000">
              <a:buAutoNum type="arabicPeriod"/>
            </a:pPr>
            <a:endParaRPr lang="en-US" altLang="zh-CN" sz="5400" dirty="0"/>
          </a:p>
          <a:p>
            <a:r>
              <a:rPr lang="zh-CN" altLang="en-US" sz="5400" b="1" u="sng" dirty="0"/>
              <a:t>二进制安装</a:t>
            </a:r>
            <a:r>
              <a:rPr lang="en-US" altLang="zh-CN" sz="5400" dirty="0"/>
              <a:t>:</a:t>
            </a:r>
            <a:endParaRPr lang="zh-CN" altLang="en-US" sz="5400" dirty="0"/>
          </a:p>
          <a:p>
            <a:r>
              <a:rPr lang="zh-CN" altLang="en-US" sz="5400" dirty="0"/>
              <a:t>简单，适合绝大多数开发者，推荐使用</a:t>
            </a:r>
          </a:p>
          <a:p>
            <a:endParaRPr lang="zh-CN" altLang="en-US" sz="5400" dirty="0"/>
          </a:p>
          <a:p>
            <a:r>
              <a:rPr lang="zh-CN" altLang="en-US" sz="5400" b="1" u="sng" dirty="0"/>
              <a:t>源码安装</a:t>
            </a:r>
            <a:r>
              <a:rPr lang="en-US" altLang="zh-CN" sz="5400" dirty="0"/>
              <a:t>:</a:t>
            </a:r>
            <a:endParaRPr lang="zh-CN" altLang="en-US" sz="5400" dirty="0"/>
          </a:p>
          <a:p>
            <a:r>
              <a:rPr lang="zh-CN" altLang="en-US" sz="5400" dirty="0"/>
              <a:t>相对繁琐，可以通过这个方式了解如果打包成二进制</a:t>
            </a:r>
          </a:p>
        </p:txBody>
      </p:sp>
    </p:spTree>
    <p:extLst>
      <p:ext uri="{BB962C8B-B14F-4D97-AF65-F5344CB8AC3E}">
        <p14:creationId xmlns:p14="http://schemas.microsoft.com/office/powerpoint/2010/main" val="15921812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字节跳动ByteDance-PPT-0724-03.jpg" descr="字节跳动ByteDance-PPT-0724-03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7" y="-1"/>
            <a:ext cx="24362345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38" name="为什么要做RTC？"/>
          <p:cNvSpPr txBox="1"/>
          <p:nvPr/>
        </p:nvSpPr>
        <p:spPr>
          <a:xfrm>
            <a:off x="803872" y="1399628"/>
            <a:ext cx="4025141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a16="http://schemas.microsoft.com/office/drawing/2014/main" xmlns:p14="http://schemas.microsoft.com/office/powerpoint/2010/main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6000">
                <a:solidFill>
                  <a:srgbClr val="5E5E5E"/>
                </a:solidFill>
              </a:defRPr>
            </a:lvl1pPr>
          </a:lstStyle>
          <a:p>
            <a:r>
              <a:rPr lang="en-US" altLang="zh-CN" dirty="0"/>
              <a:t>Golang</a:t>
            </a:r>
            <a:r>
              <a:rPr lang="zh-CN" altLang="en-US" dirty="0"/>
              <a:t>环境</a:t>
            </a:r>
            <a:endParaRPr dirty="0"/>
          </a:p>
        </p:txBody>
      </p:sp>
      <p:sp>
        <p:nvSpPr>
          <p:cNvPr id="4" name="为什么要做RTC？">
            <a:extLst>
              <a:ext uri="{FF2B5EF4-FFF2-40B4-BE49-F238E27FC236}">
                <a16:creationId xmlns:a16="http://schemas.microsoft.com/office/drawing/2014/main" id="{3733487B-488D-A648-B8B7-E58921C44651}"/>
              </a:ext>
            </a:extLst>
          </p:cNvPr>
          <p:cNvSpPr txBox="1"/>
          <p:nvPr/>
        </p:nvSpPr>
        <p:spPr>
          <a:xfrm>
            <a:off x="803872" y="2799258"/>
            <a:ext cx="102657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a16="http://schemas.microsoft.com/office/drawing/2014/main" xmlns:p14="http://schemas.microsoft.com/office/powerpoint/2010/main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6000">
                <a:solidFill>
                  <a:srgbClr val="5E5E5E"/>
                </a:solidFill>
              </a:defRPr>
            </a:lvl1pPr>
          </a:lstStyle>
          <a:p>
            <a:endParaRPr lang="en-US" altLang="zh-CN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0BA9B25B-AD99-1B44-901C-611315A4CA5E}"/>
              </a:ext>
            </a:extLst>
          </p:cNvPr>
          <p:cNvSpPr/>
          <p:nvPr/>
        </p:nvSpPr>
        <p:spPr>
          <a:xfrm>
            <a:off x="923433" y="4785637"/>
            <a:ext cx="188214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sz="5400" b="0" dirty="0">
                <a:latin typeface="Andale Mono" panose="020B0509000000000004" pitchFamily="49" charset="0"/>
                <a:ea typeface="Microsoft Yahei" panose="020B0503020204020204" pitchFamily="34" charset="-122"/>
              </a:rPr>
              <a:t>GOROOT</a:t>
            </a:r>
            <a:r>
              <a:rPr lang="zh-CN" altLang="en-US" sz="5400" b="0" dirty="0">
                <a:latin typeface="Andale Mono" panose="020B0509000000000004" pitchFamily="49" charset="0"/>
                <a:ea typeface="Microsoft Yahei" panose="020B0503020204020204" pitchFamily="34" charset="-122"/>
              </a:rPr>
              <a:t>：代表直接包含 </a:t>
            </a:r>
            <a:r>
              <a:rPr lang="en-US" altLang="zh-CN" sz="5400" b="0" dirty="0">
                <a:latin typeface="Andale Mono" panose="020B0509000000000004" pitchFamily="49" charset="0"/>
                <a:ea typeface="Microsoft Yahei" panose="020B0503020204020204" pitchFamily="34" charset="-122"/>
              </a:rPr>
              <a:t>Go </a:t>
            </a:r>
            <a:r>
              <a:rPr lang="zh-CN" altLang="en-US" sz="5400" b="0" dirty="0">
                <a:latin typeface="Andale Mono" panose="020B0509000000000004" pitchFamily="49" charset="0"/>
                <a:ea typeface="Microsoft Yahei" panose="020B0503020204020204" pitchFamily="34" charset="-122"/>
              </a:rPr>
              <a:t>语言本身的那个目录路径</a:t>
            </a:r>
            <a:endParaRPr lang="en-US" altLang="zh-CN" sz="5400" b="0" dirty="0">
              <a:latin typeface="Andale Mono" panose="020B0509000000000004" pitchFamily="49" charset="0"/>
              <a:ea typeface="Microsoft Yahei" panose="020B0503020204020204" pitchFamily="34" charset="-122"/>
            </a:endParaRPr>
          </a:p>
          <a:p>
            <a:pPr algn="l"/>
            <a:endParaRPr lang="en-US" altLang="zh-CN" sz="5400" b="0" dirty="0">
              <a:latin typeface="Andale Mono" panose="020B0509000000000004" pitchFamily="49" charset="0"/>
              <a:ea typeface="Microsoft Yahei" panose="020B0503020204020204" pitchFamily="34" charset="-122"/>
            </a:endParaRPr>
          </a:p>
          <a:p>
            <a:pPr algn="l"/>
            <a:r>
              <a:rPr lang="en-US" altLang="zh-CN" sz="5400" b="0" dirty="0">
                <a:latin typeface="Andale Mono" panose="020B0509000000000004" pitchFamily="49" charset="0"/>
                <a:ea typeface="Microsoft Yahei" panose="020B0503020204020204" pitchFamily="34" charset="-122"/>
              </a:rPr>
              <a:t>GOPATH</a:t>
            </a:r>
            <a:r>
              <a:rPr lang="zh-CN" altLang="en-US" sz="5400" b="0" dirty="0">
                <a:latin typeface="Andale Mono" panose="020B0509000000000004" pitchFamily="49" charset="0"/>
                <a:ea typeface="Microsoft Yahei" panose="020B0503020204020204" pitchFamily="34" charset="-122"/>
              </a:rPr>
              <a:t>：则用于指定可放置第三方库和自有代码的工作区（或者说工作目录）的路径。</a:t>
            </a:r>
            <a:endParaRPr lang="zh-CN" altLang="en-US" sz="5400" dirty="0">
              <a:latin typeface="Andale Mono" panose="020B050900000000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6331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字节跳动ByteDance-PPT-0724-03.jpg" descr="字节跳动ByteDance-PPT-0724-03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6" y="0"/>
            <a:ext cx="24362345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38" name="为什么要做RTC？"/>
          <p:cNvSpPr txBox="1"/>
          <p:nvPr/>
        </p:nvSpPr>
        <p:spPr>
          <a:xfrm>
            <a:off x="803872" y="1399628"/>
            <a:ext cx="6126677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a16="http://schemas.microsoft.com/office/drawing/2014/main" xmlns:p14="http://schemas.microsoft.com/office/powerpoint/2010/main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6000">
                <a:solidFill>
                  <a:srgbClr val="5E5E5E"/>
                </a:solidFill>
              </a:defRPr>
            </a:lvl1pPr>
          </a:lstStyle>
          <a:p>
            <a:r>
              <a:rPr lang="en-US" altLang="zh-CN" dirty="0"/>
              <a:t>Golang</a:t>
            </a:r>
            <a:r>
              <a:rPr lang="zh-CN" altLang="en-US" dirty="0"/>
              <a:t>环境</a:t>
            </a:r>
            <a:r>
              <a:rPr lang="en-US" altLang="zh-CN" dirty="0"/>
              <a:t>-</a:t>
            </a:r>
            <a:r>
              <a:rPr lang="zh-CN" altLang="en-US" dirty="0"/>
              <a:t>验证</a:t>
            </a:r>
            <a:endParaRPr dirty="0"/>
          </a:p>
        </p:txBody>
      </p:sp>
      <p:sp>
        <p:nvSpPr>
          <p:cNvPr id="4" name="为什么要做RTC？">
            <a:extLst>
              <a:ext uri="{FF2B5EF4-FFF2-40B4-BE49-F238E27FC236}">
                <a16:creationId xmlns:a16="http://schemas.microsoft.com/office/drawing/2014/main" id="{3733487B-488D-A648-B8B7-E58921C44651}"/>
              </a:ext>
            </a:extLst>
          </p:cNvPr>
          <p:cNvSpPr txBox="1"/>
          <p:nvPr/>
        </p:nvSpPr>
        <p:spPr>
          <a:xfrm>
            <a:off x="803872" y="2799258"/>
            <a:ext cx="5905463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a16="http://schemas.microsoft.com/office/drawing/2014/main" xmlns:p14="http://schemas.microsoft.com/office/powerpoint/2010/main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6000">
                <a:solidFill>
                  <a:srgbClr val="5E5E5E"/>
                </a:solidFill>
              </a:defRPr>
            </a:lvl1pPr>
          </a:lstStyle>
          <a:p>
            <a:r>
              <a:rPr lang="en-US" altLang="zh-CN" dirty="0"/>
              <a:t>hello world </a:t>
            </a:r>
            <a:r>
              <a:rPr lang="zh-CN" altLang="en-US" dirty="0"/>
              <a:t>例子</a:t>
            </a:r>
            <a:endParaRPr lang="en-US" alt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212AB23-9A5D-4B4C-A1FD-39F82A0AA6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3670" y="4198888"/>
            <a:ext cx="14984730" cy="8963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1683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字节跳动ByteDance-PPT-0724-03.jpg" descr="字节跳动ByteDance-PPT-0724-03.jpg">
            <a:extLst>
              <a:ext uri="{FF2B5EF4-FFF2-40B4-BE49-F238E27FC236}">
                <a16:creationId xmlns:a16="http://schemas.microsoft.com/office/drawing/2014/main" id="{0E883006-DEA2-BE48-ABE8-EABD7EA3BC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55" y="-28576"/>
            <a:ext cx="24362345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38" name="为什么要做RTC？"/>
          <p:cNvSpPr txBox="1"/>
          <p:nvPr/>
        </p:nvSpPr>
        <p:spPr>
          <a:xfrm>
            <a:off x="803872" y="1399628"/>
            <a:ext cx="7423507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a16="http://schemas.microsoft.com/office/drawing/2014/main" xmlns:p14="http://schemas.microsoft.com/office/powerpoint/2010/main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6000">
                <a:solidFill>
                  <a:srgbClr val="5E5E5E"/>
                </a:solidFill>
              </a:defRPr>
            </a:lvl1pPr>
          </a:lstStyle>
          <a:p>
            <a:r>
              <a:rPr lang="en-US" dirty="0"/>
              <a:t>Golang</a:t>
            </a:r>
            <a:r>
              <a:rPr lang="zh-CN" altLang="en-US" dirty="0"/>
              <a:t>环境</a:t>
            </a:r>
            <a:r>
              <a:rPr lang="en-US" altLang="zh-CN" dirty="0"/>
              <a:t>-IDE</a:t>
            </a:r>
            <a:r>
              <a:rPr lang="zh-CN" altLang="en-US" dirty="0"/>
              <a:t>对比</a:t>
            </a:r>
            <a:endParaRPr dirty="0"/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ED326997-E826-764E-BD53-9828112FA7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6876358"/>
              </p:ext>
            </p:extLst>
          </p:nvPr>
        </p:nvGraphicFramePr>
        <p:xfrm>
          <a:off x="2504782" y="2854027"/>
          <a:ext cx="18298887" cy="10404921"/>
        </p:xfrm>
        <a:graphic>
          <a:graphicData uri="http://schemas.openxmlformats.org/drawingml/2006/table">
            <a:tbl>
              <a:tblPr firstRow="1" bandRow="1">
                <a:tableStyleId>{2708684C-4D16-4618-839F-0558EEFCDFE6}</a:tableStyleId>
              </a:tblPr>
              <a:tblGrid>
                <a:gridCol w="4042802">
                  <a:extLst>
                    <a:ext uri="{9D8B030D-6E8A-4147-A177-3AD203B41FA5}">
                      <a16:colId xmlns:a16="http://schemas.microsoft.com/office/drawing/2014/main" val="2507481146"/>
                    </a:ext>
                  </a:extLst>
                </a:gridCol>
                <a:gridCol w="7628021">
                  <a:extLst>
                    <a:ext uri="{9D8B030D-6E8A-4147-A177-3AD203B41FA5}">
                      <a16:colId xmlns:a16="http://schemas.microsoft.com/office/drawing/2014/main" val="115451940"/>
                    </a:ext>
                  </a:extLst>
                </a:gridCol>
                <a:gridCol w="6628064">
                  <a:extLst>
                    <a:ext uri="{9D8B030D-6E8A-4147-A177-3AD203B41FA5}">
                      <a16:colId xmlns:a16="http://schemas.microsoft.com/office/drawing/2014/main" val="734545794"/>
                    </a:ext>
                  </a:extLst>
                </a:gridCol>
              </a:tblGrid>
              <a:tr h="1528026">
                <a:tc>
                  <a:txBody>
                    <a:bodyPr/>
                    <a:lstStyle/>
                    <a:p>
                      <a:endParaRPr lang="zh-CN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b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4911206"/>
                  </a:ext>
                </a:extLst>
              </a:tr>
              <a:tr h="1098723">
                <a:tc>
                  <a:txBody>
                    <a:bodyPr/>
                    <a:lstStyle/>
                    <a:p>
                      <a:pPr algn="l"/>
                      <a:r>
                        <a:rPr lang="zh-CN" altLang="en-US" sz="5400" dirty="0"/>
                        <a:t>公司</a:t>
                      </a:r>
                      <a:endParaRPr lang="zh-CN" altLang="en-US" sz="5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5400" dirty="0"/>
                        <a:t>微软</a:t>
                      </a:r>
                      <a:endParaRPr lang="zh-CN" altLang="en-US" sz="5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5400" dirty="0"/>
                        <a:t>JetBrains(</a:t>
                      </a:r>
                      <a:r>
                        <a:rPr lang="zh-CN" altLang="en-US" sz="5400" dirty="0"/>
                        <a:t>捷克</a:t>
                      </a:r>
                      <a:r>
                        <a:rPr lang="en-US" altLang="zh-CN" sz="5400" dirty="0"/>
                        <a:t>)</a:t>
                      </a:r>
                      <a:endParaRPr lang="zh-CN" altLang="en-US" sz="5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6325760"/>
                  </a:ext>
                </a:extLst>
              </a:tr>
              <a:tr h="3205210">
                <a:tc>
                  <a:txBody>
                    <a:bodyPr/>
                    <a:lstStyle/>
                    <a:p>
                      <a:pPr algn="l"/>
                      <a:r>
                        <a:rPr lang="zh-CN" altLang="en-US" sz="5400" u="none" strike="noStrike" cap="none" spc="0" baseline="0" dirty="0">
                          <a:effectLst/>
                          <a:uFillTx/>
                          <a:sym typeface="Helvetica Neue Light"/>
                        </a:rPr>
                        <a:t>费用</a:t>
                      </a:r>
                      <a:endParaRPr lang="zh-CN" altLang="en-US" sz="5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5400" dirty="0"/>
                        <a:t>免费</a:t>
                      </a:r>
                      <a:endParaRPr lang="zh-CN" altLang="en-US" sz="5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5400" dirty="0"/>
                        <a:t>试用期</a:t>
                      </a:r>
                      <a:r>
                        <a:rPr lang="en-US" altLang="zh-CN" sz="5400" dirty="0"/>
                        <a:t>30</a:t>
                      </a:r>
                      <a:r>
                        <a:rPr lang="zh-CN" altLang="en-US" sz="5400" dirty="0"/>
                        <a:t>天。</a:t>
                      </a:r>
                      <a:endParaRPr lang="en-US" altLang="zh-CN" sz="5400" dirty="0"/>
                    </a:p>
                    <a:p>
                      <a:pPr algn="l"/>
                      <a:r>
                        <a:rPr lang="zh-CN" altLang="en-US" sz="5400" dirty="0"/>
                        <a:t>老师</a:t>
                      </a:r>
                      <a:r>
                        <a:rPr lang="en-US" altLang="zh-CN" sz="5400" dirty="0"/>
                        <a:t>/</a:t>
                      </a:r>
                      <a:r>
                        <a:rPr lang="zh-CN" altLang="en-US" sz="5400" dirty="0"/>
                        <a:t>学生可以获取免费使用</a:t>
                      </a:r>
                      <a:endParaRPr lang="en-US" altLang="zh-CN" sz="5400" dirty="0"/>
                    </a:p>
                    <a:p>
                      <a:pPr algn="l"/>
                      <a:r>
                        <a:rPr lang="zh-CN" altLang="en-US" sz="5400" dirty="0"/>
                        <a:t>商业用途需要收费</a:t>
                      </a:r>
                      <a:endParaRPr lang="zh-CN" altLang="en-US" sz="5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8364675"/>
                  </a:ext>
                </a:extLst>
              </a:tr>
              <a:tr h="1098723">
                <a:tc>
                  <a:txBody>
                    <a:bodyPr/>
                    <a:lstStyle/>
                    <a:p>
                      <a:pPr algn="l"/>
                      <a:r>
                        <a:rPr lang="zh-CN" altLang="en-US" sz="5400" dirty="0"/>
                        <a:t>占用内存</a:t>
                      </a:r>
                      <a:endParaRPr lang="zh-CN" altLang="en-US" sz="5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5400" dirty="0"/>
                        <a:t>少</a:t>
                      </a:r>
                      <a:endParaRPr lang="zh-CN" altLang="en-US" sz="5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5400" dirty="0"/>
                        <a:t>多</a:t>
                      </a:r>
                      <a:endParaRPr lang="zh-CN" altLang="en-US" sz="5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5775806"/>
                  </a:ext>
                </a:extLst>
              </a:tr>
              <a:tr h="1098723">
                <a:tc>
                  <a:txBody>
                    <a:bodyPr/>
                    <a:lstStyle/>
                    <a:p>
                      <a:pPr algn="l"/>
                      <a:r>
                        <a:rPr lang="zh-CN" altLang="en-US" sz="5400" dirty="0"/>
                        <a:t>代码提示</a:t>
                      </a:r>
                      <a:endParaRPr lang="zh-CN" altLang="en-US" sz="5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5400" dirty="0"/>
                        <a:t>好</a:t>
                      </a:r>
                      <a:endParaRPr lang="zh-CN" altLang="en-US" sz="5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5400" dirty="0"/>
                        <a:t>非常好</a:t>
                      </a:r>
                      <a:endParaRPr lang="zh-CN" altLang="en-US" sz="5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3137108"/>
                  </a:ext>
                </a:extLst>
              </a:tr>
              <a:tr h="1098723">
                <a:tc>
                  <a:txBody>
                    <a:bodyPr/>
                    <a:lstStyle/>
                    <a:p>
                      <a:pPr algn="l"/>
                      <a:r>
                        <a:rPr lang="zh-CN" altLang="en-US" sz="5400" dirty="0"/>
                        <a:t>调试功能</a:t>
                      </a:r>
                      <a:endParaRPr lang="zh-CN" altLang="en-US" sz="5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5400" dirty="0"/>
                        <a:t>好</a:t>
                      </a:r>
                      <a:endParaRPr lang="zh-CN" altLang="en-US" sz="5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5400" dirty="0"/>
                        <a:t>非常好</a:t>
                      </a:r>
                      <a:endParaRPr lang="zh-CN" altLang="en-US" sz="5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5296638"/>
                  </a:ext>
                </a:extLst>
              </a:tr>
              <a:tr h="1098723">
                <a:tc>
                  <a:txBody>
                    <a:bodyPr/>
                    <a:lstStyle/>
                    <a:p>
                      <a:pPr algn="l"/>
                      <a:r>
                        <a:rPr lang="zh-CN" altLang="en-US" sz="5400" dirty="0"/>
                        <a:t>插件</a:t>
                      </a:r>
                      <a:endParaRPr lang="zh-CN" altLang="en-US" sz="5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5400" dirty="0"/>
                        <a:t>多</a:t>
                      </a:r>
                      <a:endParaRPr lang="zh-CN" altLang="en-US" sz="5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5400" dirty="0"/>
                        <a:t>多</a:t>
                      </a:r>
                      <a:endParaRPr lang="zh-CN" altLang="en-US" sz="5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6309003"/>
                  </a:ext>
                </a:extLst>
              </a:tr>
            </a:tbl>
          </a:graphicData>
        </a:graphic>
      </p:graphicFrame>
      <p:pic>
        <p:nvPicPr>
          <p:cNvPr id="11" name="图片 10">
            <a:extLst>
              <a:ext uri="{FF2B5EF4-FFF2-40B4-BE49-F238E27FC236}">
                <a16:creationId xmlns:a16="http://schemas.microsoft.com/office/drawing/2014/main" id="{AA47E4BF-5384-6944-BC5B-273D03E1659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923042" y="3105071"/>
            <a:ext cx="5113862" cy="1114305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EBADD0D4-1777-2144-A8AE-4A1DFB242D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29296" y="3011950"/>
            <a:ext cx="3124929" cy="1300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7894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字节跳动ByteDance-PPT-0724-03.jpg" descr="字节跳动ByteDance-PPT-0724-03.jpg">
            <a:extLst>
              <a:ext uri="{FF2B5EF4-FFF2-40B4-BE49-F238E27FC236}">
                <a16:creationId xmlns:a16="http://schemas.microsoft.com/office/drawing/2014/main" id="{66F00557-4239-D547-9221-7A7E085A9E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55" y="-28576"/>
            <a:ext cx="24362345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38" name="为什么要做RTC？"/>
          <p:cNvSpPr txBox="1"/>
          <p:nvPr/>
        </p:nvSpPr>
        <p:spPr>
          <a:xfrm>
            <a:off x="803872" y="1399628"/>
            <a:ext cx="8593699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a16="http://schemas.microsoft.com/office/drawing/2014/main" xmlns:p14="http://schemas.microsoft.com/office/powerpoint/2010/main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6000">
                <a:solidFill>
                  <a:srgbClr val="5E5E5E"/>
                </a:solidFill>
              </a:defRPr>
            </a:lvl1pPr>
          </a:lstStyle>
          <a:p>
            <a:r>
              <a:rPr lang="en-US" altLang="zh-CN" dirty="0"/>
              <a:t>Golang</a:t>
            </a:r>
            <a:r>
              <a:rPr lang="zh-CN" altLang="en-US" dirty="0"/>
              <a:t>环境搭建</a:t>
            </a:r>
            <a:r>
              <a:rPr lang="en-US" altLang="zh-CN" dirty="0"/>
              <a:t>-IDE</a:t>
            </a:r>
            <a:r>
              <a:rPr lang="zh-CN" altLang="en-US" dirty="0"/>
              <a:t>对比</a:t>
            </a:r>
            <a:endParaRPr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2CE0A58-41C4-714C-BD36-B8C45C1206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7631" y="2425550"/>
            <a:ext cx="11800144" cy="11051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6064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字节跳动ByteDance-PPT-0724-03.jpg" descr="字节跳动ByteDance-PPT-0724-03.jpg">
            <a:extLst>
              <a:ext uri="{FF2B5EF4-FFF2-40B4-BE49-F238E27FC236}">
                <a16:creationId xmlns:a16="http://schemas.microsoft.com/office/drawing/2014/main" id="{606FED47-46C9-4D4A-A5C2-81B90E4E27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55" y="-28576"/>
            <a:ext cx="24362345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38" name="为什么要做RTC？"/>
          <p:cNvSpPr txBox="1"/>
          <p:nvPr/>
        </p:nvSpPr>
        <p:spPr>
          <a:xfrm>
            <a:off x="803872" y="1399628"/>
            <a:ext cx="7423507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a16="http://schemas.microsoft.com/office/drawing/2014/main" xmlns:p14="http://schemas.microsoft.com/office/powerpoint/2010/main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6000">
                <a:solidFill>
                  <a:srgbClr val="5E5E5E"/>
                </a:solidFill>
              </a:defRPr>
            </a:lvl1pPr>
          </a:lstStyle>
          <a:p>
            <a:r>
              <a:rPr lang="en-US" dirty="0"/>
              <a:t>Golang</a:t>
            </a:r>
            <a:r>
              <a:rPr lang="zh-CN" altLang="en-US" dirty="0"/>
              <a:t>环境</a:t>
            </a:r>
            <a:r>
              <a:rPr lang="en-US" altLang="zh-CN" dirty="0"/>
              <a:t>-IDE</a:t>
            </a:r>
            <a:r>
              <a:rPr lang="zh-CN" altLang="en-US" dirty="0"/>
              <a:t>对比</a:t>
            </a:r>
            <a:endParaRPr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2B997DD-83FF-1142-8317-3D65C72B63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4702" y="2410878"/>
            <a:ext cx="9318371" cy="973717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7121147E-70DE-7546-9371-41614D9554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62897" y="2490983"/>
            <a:ext cx="9318371" cy="9794643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88A340D2-8BB9-744E-BD5B-5F54F1D46B61}"/>
              </a:ext>
            </a:extLst>
          </p:cNvPr>
          <p:cNvSpPr/>
          <p:nvPr/>
        </p:nvSpPr>
        <p:spPr>
          <a:xfrm>
            <a:off x="1134702" y="12294606"/>
            <a:ext cx="1721497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400" dirty="0">
                <a:hlinkClick r:id="rId6"/>
              </a:rPr>
              <a:t>申请免费版本：</a:t>
            </a:r>
            <a:r>
              <a:rPr lang="en-US" altLang="zh-CN" sz="4400" dirty="0">
                <a:hlinkClick r:id="rId6"/>
              </a:rPr>
              <a:t>https://www.jetbrains.com/shop/eform/students</a:t>
            </a:r>
            <a:endParaRPr lang="zh-CN" altLang="en-US" sz="4400" dirty="0"/>
          </a:p>
        </p:txBody>
      </p:sp>
    </p:spTree>
    <p:extLst>
      <p:ext uri="{BB962C8B-B14F-4D97-AF65-F5344CB8AC3E}">
        <p14:creationId xmlns:p14="http://schemas.microsoft.com/office/powerpoint/2010/main" val="332965206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字节跳动ByteDance-PPT-0724-03.jpg" descr="字节跳动ByteDance-PPT-0724-03.jpg">
            <a:extLst>
              <a:ext uri="{FF2B5EF4-FFF2-40B4-BE49-F238E27FC236}">
                <a16:creationId xmlns:a16="http://schemas.microsoft.com/office/drawing/2014/main" id="{466E7C35-712C-9E43-A8A7-DCBFEB20CF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55" y="-28576"/>
            <a:ext cx="24362345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38" name="为什么要做RTC？"/>
          <p:cNvSpPr txBox="1"/>
          <p:nvPr/>
        </p:nvSpPr>
        <p:spPr>
          <a:xfrm>
            <a:off x="803872" y="1399628"/>
            <a:ext cx="7088479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a16="http://schemas.microsoft.com/office/drawing/2014/main" xmlns:p14="http://schemas.microsoft.com/office/powerpoint/2010/main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6000">
                <a:solidFill>
                  <a:srgbClr val="5E5E5E"/>
                </a:solidFill>
              </a:defRPr>
            </a:lvl1pPr>
          </a:lstStyle>
          <a:p>
            <a:r>
              <a:rPr lang="en-US" dirty="0"/>
              <a:t>Golang</a:t>
            </a:r>
            <a:r>
              <a:rPr lang="zh-CN" altLang="en-US" dirty="0"/>
              <a:t>环境</a:t>
            </a:r>
            <a:r>
              <a:rPr lang="en-US" altLang="zh-CN" dirty="0"/>
              <a:t>-</a:t>
            </a:r>
            <a:r>
              <a:rPr lang="en-US" altLang="zh-CN" dirty="0" err="1"/>
              <a:t>goland</a:t>
            </a:r>
            <a:endParaRPr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B651487-16EE-694B-86B2-DACA5BE139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4022" y="3259834"/>
            <a:ext cx="17472698" cy="9838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8958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字节跳动ByteDance-PPT-0724-03.jpg" descr="字节跳动ByteDance-PPT-0724-03.jpg">
            <a:extLst>
              <a:ext uri="{FF2B5EF4-FFF2-40B4-BE49-F238E27FC236}">
                <a16:creationId xmlns:a16="http://schemas.microsoft.com/office/drawing/2014/main" id="{C5E33339-785D-4C48-8A14-6304028CEF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55" y="-28576"/>
            <a:ext cx="24362345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38" name="为什么要做RTC？"/>
          <p:cNvSpPr txBox="1"/>
          <p:nvPr/>
        </p:nvSpPr>
        <p:spPr>
          <a:xfrm>
            <a:off x="803872" y="1399628"/>
            <a:ext cx="7088479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a16="http://schemas.microsoft.com/office/drawing/2014/main" xmlns:p14="http://schemas.microsoft.com/office/powerpoint/2010/main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6000">
                <a:solidFill>
                  <a:srgbClr val="5E5E5E"/>
                </a:solidFill>
              </a:defRPr>
            </a:lvl1pPr>
          </a:lstStyle>
          <a:p>
            <a:r>
              <a:rPr lang="en-US" dirty="0"/>
              <a:t>Golang</a:t>
            </a:r>
            <a:r>
              <a:rPr lang="zh-CN" altLang="en-US" dirty="0"/>
              <a:t>环境</a:t>
            </a:r>
            <a:r>
              <a:rPr lang="en-US" altLang="zh-CN" dirty="0"/>
              <a:t>-</a:t>
            </a:r>
            <a:r>
              <a:rPr lang="en-US" altLang="zh-CN" dirty="0" err="1"/>
              <a:t>goland</a:t>
            </a:r>
            <a:endParaRPr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B17F3BD-C57E-5444-858D-46C9B835258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92872" y="3066900"/>
            <a:ext cx="18139626" cy="9979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83594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字节跳动ByteDance-PPT-0724-02.jpg" descr="字节跳动ByteDance-PPT-0724-02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55" y="-3"/>
            <a:ext cx="24362345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44" name="Q &amp; A"/>
          <p:cNvSpPr txBox="1"/>
          <p:nvPr/>
        </p:nvSpPr>
        <p:spPr>
          <a:xfrm>
            <a:off x="7816603" y="6075733"/>
            <a:ext cx="8750793" cy="15645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9500">
                <a:solidFill>
                  <a:srgbClr val="FFFFFF"/>
                </a:solidFill>
              </a:defRPr>
            </a:lvl1pPr>
          </a:lstStyle>
          <a:p>
            <a:r>
              <a:rPr lang="en-US" altLang="zh-CN" dirty="0"/>
              <a:t>Golang</a:t>
            </a:r>
            <a:r>
              <a:rPr lang="zh-CN" altLang="en-US" dirty="0"/>
              <a:t>综合实战</a:t>
            </a: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字节跳动ByteDance-PPT-0724-03.jpg" descr="字节跳动ByteDance-PPT-0724-03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62346" cy="13716002"/>
          </a:xfrm>
          <a:prstGeom prst="rect">
            <a:avLst/>
          </a:prstGeom>
          <a:ln w="12700">
            <a:miter lim="400000"/>
          </a:ln>
        </p:spPr>
      </p:pic>
      <p:sp>
        <p:nvSpPr>
          <p:cNvPr id="124" name="目录"/>
          <p:cNvSpPr txBox="1"/>
          <p:nvPr/>
        </p:nvSpPr>
        <p:spPr>
          <a:xfrm>
            <a:off x="1068915" y="1174517"/>
            <a:ext cx="6893055" cy="1056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p14="http://schemas.microsoft.com/office/powerpoint/2010/main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>
              <a:defRPr sz="6200">
                <a:solidFill>
                  <a:srgbClr val="5E5E5E"/>
                </a:solidFill>
              </a:defRPr>
            </a:lvl1pPr>
          </a:lstStyle>
          <a:p>
            <a:r>
              <a:rPr lang="zh-CN" altLang="en-US" dirty="0"/>
              <a:t>基础知识</a:t>
            </a:r>
            <a:endParaRPr dirty="0"/>
          </a:p>
        </p:txBody>
      </p:sp>
      <p:sp>
        <p:nvSpPr>
          <p:cNvPr id="125" name="1. What: 什么是RTC？…"/>
          <p:cNvSpPr txBox="1"/>
          <p:nvPr/>
        </p:nvSpPr>
        <p:spPr>
          <a:xfrm>
            <a:off x="1181414" y="3394009"/>
            <a:ext cx="22042828" cy="28982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p14="http://schemas.microsoft.com/office/powerpoint/2010/main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63500" tIns="63500" rIns="63500" bIns="63500">
            <a:spAutoFit/>
          </a:bodyPr>
          <a:lstStyle/>
          <a:p>
            <a:pPr marL="857250" indent="-857250">
              <a:buFont typeface="Arial" panose="020B0604020202020204" pitchFamily="34" charset="0"/>
              <a:buChar char="•"/>
              <a:defRPr sz="6000"/>
            </a:pPr>
            <a:r>
              <a:rPr lang="en-US" altLang="zh-CN" sz="6000" dirty="0"/>
              <a:t>git</a:t>
            </a:r>
            <a:r>
              <a:rPr lang="zh-CN" altLang="en-US" sz="6000" dirty="0"/>
              <a:t>工具</a:t>
            </a:r>
            <a:endParaRPr lang="en-US" altLang="zh-CN" sz="6000" dirty="0"/>
          </a:p>
          <a:p>
            <a:pPr marL="857250" indent="-857250">
              <a:buFont typeface="Arial" panose="020B0604020202020204" pitchFamily="34" charset="0"/>
              <a:buChar char="•"/>
              <a:defRPr sz="6000"/>
            </a:pPr>
            <a:endParaRPr lang="en-US" altLang="zh-CN" sz="6000" dirty="0"/>
          </a:p>
          <a:p>
            <a:pPr marL="857250" indent="-857250">
              <a:buFont typeface="Arial" panose="020B0604020202020204" pitchFamily="34" charset="0"/>
              <a:buChar char="•"/>
              <a:defRPr sz="6000"/>
            </a:pPr>
            <a:r>
              <a:rPr lang="zh-CN" altLang="en-US" sz="6000" dirty="0"/>
              <a:t>服务器开发特点</a:t>
            </a:r>
            <a:endParaRPr lang="en-US" altLang="zh-CN" sz="6000" dirty="0"/>
          </a:p>
        </p:txBody>
      </p:sp>
    </p:spTree>
    <p:extLst>
      <p:ext uri="{BB962C8B-B14F-4D97-AF65-F5344CB8AC3E}">
        <p14:creationId xmlns:p14="http://schemas.microsoft.com/office/powerpoint/2010/main" val="176318619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字节跳动ByteDance-PPT-0724-03.jpg" descr="字节跳动ByteDance-PPT-0724-03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7" y="-276984"/>
            <a:ext cx="24362345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31" name="什么是RTC？"/>
          <p:cNvSpPr txBox="1"/>
          <p:nvPr/>
        </p:nvSpPr>
        <p:spPr>
          <a:xfrm>
            <a:off x="802319" y="1157051"/>
            <a:ext cx="5564024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a16="http://schemas.microsoft.com/office/drawing/2014/main" xmlns:p14="http://schemas.microsoft.com/office/powerpoint/2010/main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6000">
                <a:solidFill>
                  <a:srgbClr val="5E5E5E"/>
                </a:solidFill>
              </a:defRPr>
            </a:lvl1pPr>
          </a:lstStyle>
          <a:p>
            <a:r>
              <a:rPr lang="en-US" altLang="zh-CN" dirty="0"/>
              <a:t>Golang</a:t>
            </a:r>
            <a:r>
              <a:rPr lang="zh-CN" altLang="en-US" dirty="0"/>
              <a:t>综合实战</a:t>
            </a:r>
          </a:p>
        </p:txBody>
      </p:sp>
      <p:sp>
        <p:nvSpPr>
          <p:cNvPr id="132" name="文本"/>
          <p:cNvSpPr txBox="1"/>
          <p:nvPr/>
        </p:nvSpPr>
        <p:spPr>
          <a:xfrm>
            <a:off x="1358395" y="4028427"/>
            <a:ext cx="212726" cy="57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a16="http://schemas.microsoft.com/office/drawing/2014/main" xmlns:p14="http://schemas.microsoft.com/office/powerpoint/2010/main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5100"/>
              </a:lnSpc>
              <a:defRPr sz="3100" b="0" u="sng">
                <a:solidFill>
                  <a:srgbClr val="0000EE"/>
                </a:solidFill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r>
              <a:t> 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054FB0C-DF92-8647-A53D-D4D7E79C6B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319" y="2600970"/>
            <a:ext cx="21031200" cy="8702676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6000" dirty="0" err="1">
                <a:latin typeface="PingFang SC" panose="020B0400000000000000" pitchFamily="34" charset="-122"/>
                <a:ea typeface="PingFang SC" panose="020B0400000000000000" pitchFamily="34" charset="-122"/>
              </a:rPr>
              <a:t>websocket</a:t>
            </a:r>
            <a:r>
              <a:rPr lang="zh-CN" altLang="en-US" sz="6000" dirty="0">
                <a:latin typeface="PingFang SC" panose="020B0400000000000000" pitchFamily="34" charset="-122"/>
                <a:ea typeface="PingFang SC" panose="020B0400000000000000" pitchFamily="34" charset="-122"/>
              </a:rPr>
              <a:t>客户端登陆</a:t>
            </a:r>
            <a:endParaRPr lang="en-US" altLang="zh-CN" sz="60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marL="0" indent="0">
              <a:buNone/>
            </a:pPr>
            <a:r>
              <a:rPr lang="en-US" altLang="zh-CN" sz="4400" dirty="0"/>
              <a:t>WebSocket </a:t>
            </a:r>
            <a:r>
              <a:rPr lang="zh-CN" altLang="en-US" sz="4400" dirty="0"/>
              <a:t>协议在</a:t>
            </a:r>
            <a:r>
              <a:rPr lang="en-US" altLang="zh-CN" sz="4400" dirty="0"/>
              <a:t>2008</a:t>
            </a:r>
            <a:r>
              <a:rPr lang="zh-CN" altLang="en-US" sz="4400" dirty="0"/>
              <a:t>年诞生，</a:t>
            </a:r>
            <a:r>
              <a:rPr lang="en-US" altLang="zh-CN" sz="4400" dirty="0"/>
              <a:t>2011</a:t>
            </a:r>
            <a:r>
              <a:rPr lang="zh-CN" altLang="en-US" sz="4400" dirty="0"/>
              <a:t>年成为国际标准。</a:t>
            </a:r>
          </a:p>
          <a:p>
            <a:pPr marL="0" indent="0">
              <a:buNone/>
            </a:pPr>
            <a:r>
              <a:rPr lang="zh-CN" altLang="en-US" sz="4400" dirty="0"/>
              <a:t>它的最大特点就是，服务器可以主动向客户端推送信息，客户端也可以主动向服务器发送信息，是真正的双向平等对话。</a:t>
            </a:r>
          </a:p>
          <a:p>
            <a:endParaRPr lang="zh-CN" altLang="en-US" sz="6000" dirty="0">
              <a:solidFill>
                <a:srgbClr val="000000"/>
              </a:solidFill>
              <a:latin typeface="PingFang SC" panose="020B0400000000000000" pitchFamily="34" charset="-122"/>
              <a:ea typeface="PingFang SC" panose="020B0400000000000000" pitchFamily="34" charset="-122"/>
              <a:cs typeface="Helvetica Neue"/>
              <a:sym typeface="Helvetica Neue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75B2000-9185-3540-9728-2808B69D4B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4475" y="6172200"/>
            <a:ext cx="12792075" cy="6575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06845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字节跳动ByteDance-PPT-0724-03.jpg" descr="字节跳动ByteDance-PPT-0724-03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7" y="-276984"/>
            <a:ext cx="24362345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31" name="什么是RTC？"/>
          <p:cNvSpPr txBox="1"/>
          <p:nvPr/>
        </p:nvSpPr>
        <p:spPr>
          <a:xfrm>
            <a:off x="802319" y="1400145"/>
            <a:ext cx="5564024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a16="http://schemas.microsoft.com/office/drawing/2014/main" xmlns:p14="http://schemas.microsoft.com/office/powerpoint/2010/main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6000">
                <a:solidFill>
                  <a:srgbClr val="5E5E5E"/>
                </a:solidFill>
              </a:defRPr>
            </a:lvl1pPr>
          </a:lstStyle>
          <a:p>
            <a:r>
              <a:rPr lang="en-US" altLang="zh-CN" dirty="0"/>
              <a:t>Golang</a:t>
            </a:r>
            <a:r>
              <a:rPr lang="zh-CN" altLang="en-US" dirty="0"/>
              <a:t>综合实战</a:t>
            </a:r>
          </a:p>
        </p:txBody>
      </p:sp>
      <p:sp>
        <p:nvSpPr>
          <p:cNvPr id="132" name="文本"/>
          <p:cNvSpPr txBox="1"/>
          <p:nvPr/>
        </p:nvSpPr>
        <p:spPr>
          <a:xfrm>
            <a:off x="1358395" y="4028427"/>
            <a:ext cx="212726" cy="57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a16="http://schemas.microsoft.com/office/drawing/2014/main" xmlns:p14="http://schemas.microsoft.com/office/powerpoint/2010/main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5100"/>
              </a:lnSpc>
              <a:defRPr sz="3100" b="0" u="sng">
                <a:solidFill>
                  <a:srgbClr val="0000EE"/>
                </a:solidFill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r>
              <a:t> 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97B3B6F-6808-444C-B57D-F53CFF35D9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7857" y="1047772"/>
            <a:ext cx="14363700" cy="1162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61903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字节跳动ByteDance-PPT-0724-03.jpg" descr="字节跳动ByteDance-PPT-0724-03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6" y="-276985"/>
            <a:ext cx="114300000" cy="64350904"/>
          </a:xfrm>
          <a:prstGeom prst="rect">
            <a:avLst/>
          </a:prstGeom>
          <a:ln w="12700">
            <a:miter lim="400000"/>
          </a:ln>
        </p:spPr>
      </p:pic>
      <p:sp>
        <p:nvSpPr>
          <p:cNvPr id="131" name="什么是RTC？"/>
          <p:cNvSpPr txBox="1"/>
          <p:nvPr/>
        </p:nvSpPr>
        <p:spPr>
          <a:xfrm>
            <a:off x="802319" y="1400145"/>
            <a:ext cx="5564024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a16="http://schemas.microsoft.com/office/drawing/2014/main" xmlns:p14="http://schemas.microsoft.com/office/powerpoint/2010/main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6000">
                <a:solidFill>
                  <a:srgbClr val="5E5E5E"/>
                </a:solidFill>
              </a:defRPr>
            </a:lvl1pPr>
          </a:lstStyle>
          <a:p>
            <a:r>
              <a:rPr lang="en-US" altLang="zh-CN" dirty="0"/>
              <a:t>Golang</a:t>
            </a:r>
            <a:r>
              <a:rPr lang="zh-CN" altLang="en-US" dirty="0"/>
              <a:t>综合实战</a:t>
            </a:r>
          </a:p>
        </p:txBody>
      </p:sp>
      <p:sp>
        <p:nvSpPr>
          <p:cNvPr id="132" name="文本"/>
          <p:cNvSpPr txBox="1"/>
          <p:nvPr/>
        </p:nvSpPr>
        <p:spPr>
          <a:xfrm>
            <a:off x="1358395" y="4028427"/>
            <a:ext cx="212726" cy="57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a16="http://schemas.microsoft.com/office/drawing/2014/main" xmlns:p14="http://schemas.microsoft.com/office/powerpoint/2010/main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5100"/>
              </a:lnSpc>
              <a:defRPr sz="3100" b="0" u="sng">
                <a:solidFill>
                  <a:srgbClr val="0000EE"/>
                </a:solidFill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r>
              <a:t> 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2F148B9-B036-FD41-A770-5B9843776E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1121" y="2426067"/>
            <a:ext cx="16652875" cy="842962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047B12A1-9AE5-6C46-8A2C-CF8612A56E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71119" y="10928858"/>
            <a:ext cx="19095720" cy="2613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23843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字节跳动ByteDance-PPT-0724-03.jpg" descr="字节跳动ByteDance-PPT-0724-03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7" y="-1"/>
            <a:ext cx="24362345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31" name="什么是RTC？"/>
          <p:cNvSpPr txBox="1"/>
          <p:nvPr/>
        </p:nvSpPr>
        <p:spPr>
          <a:xfrm>
            <a:off x="802319" y="1400145"/>
            <a:ext cx="5564024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a16="http://schemas.microsoft.com/office/drawing/2014/main" xmlns:p14="http://schemas.microsoft.com/office/powerpoint/2010/main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6000">
                <a:solidFill>
                  <a:srgbClr val="5E5E5E"/>
                </a:solidFill>
              </a:defRPr>
            </a:lvl1pPr>
          </a:lstStyle>
          <a:p>
            <a:r>
              <a:rPr lang="en-US" altLang="zh-CN" dirty="0"/>
              <a:t>Golang</a:t>
            </a:r>
            <a:r>
              <a:rPr lang="zh-CN" altLang="en-US" dirty="0"/>
              <a:t>综合实战</a:t>
            </a:r>
          </a:p>
        </p:txBody>
      </p:sp>
      <p:sp>
        <p:nvSpPr>
          <p:cNvPr id="132" name="文本"/>
          <p:cNvSpPr txBox="1"/>
          <p:nvPr/>
        </p:nvSpPr>
        <p:spPr>
          <a:xfrm>
            <a:off x="1358395" y="4028427"/>
            <a:ext cx="212726" cy="57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a16="http://schemas.microsoft.com/office/drawing/2014/main" xmlns:p14="http://schemas.microsoft.com/office/powerpoint/2010/main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5100"/>
              </a:lnSpc>
              <a:defRPr sz="3100" b="0" u="sng">
                <a:solidFill>
                  <a:srgbClr val="0000EE"/>
                </a:solidFill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r>
              <a:t> 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0194E4C-EC21-5D40-B385-E9A7080B51AD}"/>
              </a:ext>
            </a:extLst>
          </p:cNvPr>
          <p:cNvSpPr txBox="1"/>
          <p:nvPr/>
        </p:nvSpPr>
        <p:spPr>
          <a:xfrm>
            <a:off x="1206761" y="4314177"/>
            <a:ext cx="21818844" cy="5293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8800" dirty="0"/>
              <a:t>作业：</a:t>
            </a:r>
            <a:endParaRPr kumimoji="1" lang="en-US" altLang="zh-CN" sz="8800" dirty="0"/>
          </a:p>
          <a:p>
            <a:endParaRPr kumimoji="1" lang="en-US" altLang="zh-CN" sz="8800" dirty="0"/>
          </a:p>
          <a:p>
            <a:pPr marL="914400" indent="-914400">
              <a:buAutoNum type="arabicPeriod"/>
            </a:pPr>
            <a:r>
              <a:rPr kumimoji="1" lang="zh-CN" altLang="en-US" sz="5400" dirty="0"/>
              <a:t>从</a:t>
            </a:r>
            <a:r>
              <a:rPr kumimoji="1" lang="en-US" altLang="zh-CN" sz="5400" dirty="0" err="1"/>
              <a:t>config.json</a:t>
            </a:r>
            <a:r>
              <a:rPr kumimoji="1" lang="zh-CN" altLang="en-US" sz="5400" dirty="0"/>
              <a:t>配置读取</a:t>
            </a:r>
            <a:r>
              <a:rPr kumimoji="1" lang="en-US" altLang="zh-CN" sz="5400" dirty="0"/>
              <a:t>IP</a:t>
            </a:r>
            <a:r>
              <a:rPr kumimoji="1" lang="zh-CN" altLang="en-US" sz="5400" dirty="0"/>
              <a:t>，</a:t>
            </a:r>
            <a:r>
              <a:rPr kumimoji="1" lang="en-US" altLang="zh-CN" sz="5400" dirty="0"/>
              <a:t>port</a:t>
            </a:r>
            <a:r>
              <a:rPr kumimoji="1" lang="zh-CN" altLang="en-US" sz="5400" dirty="0"/>
              <a:t>，</a:t>
            </a:r>
            <a:r>
              <a:rPr kumimoji="1" lang="en-US" altLang="zh-CN" sz="5400" dirty="0"/>
              <a:t>ID</a:t>
            </a:r>
            <a:r>
              <a:rPr kumimoji="1" lang="zh-CN" altLang="en-US" sz="5400" dirty="0"/>
              <a:t>，</a:t>
            </a:r>
            <a:r>
              <a:rPr kumimoji="1" lang="en-US" altLang="zh-CN" sz="5400" dirty="0" err="1"/>
              <a:t>roomID</a:t>
            </a:r>
            <a:r>
              <a:rPr kumimoji="1" lang="zh-CN" altLang="en-US" sz="5400" dirty="0"/>
              <a:t>，</a:t>
            </a:r>
            <a:r>
              <a:rPr kumimoji="1" lang="en-US" altLang="zh-CN" sz="5400" dirty="0"/>
              <a:t>name</a:t>
            </a:r>
            <a:r>
              <a:rPr kumimoji="1" lang="zh-CN" altLang="en-US" sz="5400" dirty="0"/>
              <a:t>信息</a:t>
            </a:r>
            <a:endParaRPr kumimoji="1" lang="en-US" altLang="zh-CN" sz="5400" dirty="0"/>
          </a:p>
          <a:p>
            <a:pPr marL="914400" indent="-914400">
              <a:buAutoNum type="arabicPeriod"/>
            </a:pPr>
            <a:r>
              <a:rPr kumimoji="1" lang="zh-CN" altLang="en-US" sz="5400" dirty="0"/>
              <a:t>命令行传入</a:t>
            </a:r>
            <a:r>
              <a:rPr kumimoji="1" lang="en-US" altLang="zh-CN" sz="5400" dirty="0" err="1"/>
              <a:t>config.json</a:t>
            </a:r>
            <a:r>
              <a:rPr kumimoji="1" lang="zh-CN" altLang="en-US" sz="5400" dirty="0"/>
              <a:t>参数，即</a:t>
            </a:r>
            <a:r>
              <a:rPr kumimoji="1" lang="en-US" altLang="zh-CN" sz="5400" dirty="0"/>
              <a:t> ./main -config </a:t>
            </a:r>
            <a:r>
              <a:rPr kumimoji="1" lang="en-US" altLang="zh-CN" sz="5400" dirty="0" err="1"/>
              <a:t>config.json</a:t>
            </a:r>
            <a:endParaRPr kumimoji="1" lang="en-US" altLang="zh-CN" sz="5400" dirty="0"/>
          </a:p>
          <a:p>
            <a:pPr marL="914400" indent="-914400">
              <a:buAutoNum type="arabicPeriod" startAt="3"/>
            </a:pPr>
            <a:r>
              <a:rPr kumimoji="1" lang="zh-CN" altLang="en-US" sz="5400" dirty="0"/>
              <a:t>将日志写入文件系统，</a:t>
            </a:r>
            <a:r>
              <a:rPr kumimoji="1" lang="en-US" altLang="zh-CN" sz="5400" dirty="0" err="1"/>
              <a:t>chat.log</a:t>
            </a:r>
            <a:endParaRPr kumimoji="1" lang="en-US" altLang="zh-CN" sz="5400" dirty="0"/>
          </a:p>
        </p:txBody>
      </p:sp>
    </p:spTree>
    <p:extLst>
      <p:ext uri="{BB962C8B-B14F-4D97-AF65-F5344CB8AC3E}">
        <p14:creationId xmlns:p14="http://schemas.microsoft.com/office/powerpoint/2010/main" val="237427388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字节跳动ByteDance-PPT-0724-04.jpg" descr="字节跳动ByteDance-PPT-0724-04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7" y="-1"/>
            <a:ext cx="24362345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47" name="THANKS."/>
          <p:cNvSpPr txBox="1"/>
          <p:nvPr/>
        </p:nvSpPr>
        <p:spPr>
          <a:xfrm>
            <a:off x="3884728" y="6081748"/>
            <a:ext cx="5455476" cy="15525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9500">
                <a:solidFill>
                  <a:srgbClr val="FFFFFF"/>
                </a:solidFill>
              </a:defRPr>
            </a:lvl1pPr>
          </a:lstStyle>
          <a:p>
            <a:r>
              <a:t>THANKS.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字节跳动ByteDance-PPT-0724-03.jpg" descr="字节跳动ByteDance-PPT-0724-03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9" y="1"/>
            <a:ext cx="24362346" cy="13716002"/>
          </a:xfrm>
          <a:prstGeom prst="rect">
            <a:avLst/>
          </a:prstGeom>
          <a:ln w="12700">
            <a:miter lim="400000"/>
          </a:ln>
        </p:spPr>
      </p:pic>
      <p:sp>
        <p:nvSpPr>
          <p:cNvPr id="124" name="目录"/>
          <p:cNvSpPr txBox="1"/>
          <p:nvPr/>
        </p:nvSpPr>
        <p:spPr>
          <a:xfrm>
            <a:off x="1068916" y="1154975"/>
            <a:ext cx="6067864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p14="http://schemas.microsoft.com/office/powerpoint/2010/main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>
              <a:defRPr sz="6200">
                <a:solidFill>
                  <a:srgbClr val="5E5E5E"/>
                </a:solidFill>
              </a:defRPr>
            </a:lvl1pPr>
          </a:lstStyle>
          <a:p>
            <a:pPr>
              <a:defRPr sz="6000"/>
            </a:pPr>
            <a:r>
              <a:rPr lang="en-US" altLang="zh-CN" sz="6000" dirty="0"/>
              <a:t>git</a:t>
            </a:r>
            <a:r>
              <a:rPr lang="zh-CN" altLang="en-US" sz="6000" dirty="0"/>
              <a:t>工具</a:t>
            </a:r>
            <a:r>
              <a:rPr lang="en-US" altLang="zh-CN" sz="6000" dirty="0"/>
              <a:t>-</a:t>
            </a:r>
            <a:r>
              <a:rPr lang="zh-CN" altLang="en-US" sz="6000" dirty="0"/>
              <a:t>下载安装</a:t>
            </a:r>
            <a:endParaRPr lang="en-US" altLang="zh-CN" sz="6000" dirty="0"/>
          </a:p>
        </p:txBody>
      </p:sp>
      <p:sp>
        <p:nvSpPr>
          <p:cNvPr id="125" name="1. What: 什么是RTC？…"/>
          <p:cNvSpPr txBox="1"/>
          <p:nvPr/>
        </p:nvSpPr>
        <p:spPr>
          <a:xfrm>
            <a:off x="1068916" y="2954171"/>
            <a:ext cx="22391159" cy="9915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p14="http://schemas.microsoft.com/office/powerpoint/2010/main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63500" tIns="63500" rIns="63500" bIns="63500">
            <a:spAutoFit/>
          </a:bodyPr>
          <a:lstStyle/>
          <a:p>
            <a:pPr marL="857250" indent="-857250">
              <a:buFont typeface="Arial" panose="020B0604020202020204" pitchFamily="34" charset="0"/>
              <a:buChar char="•"/>
              <a:defRPr sz="6000"/>
            </a:pPr>
            <a:r>
              <a:rPr lang="zh-CN" altLang="en-US" sz="4400" b="1" dirty="0"/>
              <a:t>什么是</a:t>
            </a:r>
            <a:r>
              <a:rPr lang="en-US" altLang="zh-CN" sz="4400" b="1" dirty="0"/>
              <a:t>git</a:t>
            </a:r>
            <a:r>
              <a:rPr lang="zh-CN" altLang="en-US" sz="4400" b="1" dirty="0"/>
              <a:t>？</a:t>
            </a:r>
          </a:p>
          <a:p>
            <a:pPr marL="685800" indent="-685800">
              <a:buFont typeface="Wingdings" pitchFamily="2" charset="2"/>
              <a:buChar char="Ø"/>
              <a:defRPr sz="6000"/>
            </a:pPr>
            <a:r>
              <a:rPr lang="zh-CN" altLang="en-US" sz="4000" dirty="0"/>
              <a:t>分布式版本控制系统，它是由</a:t>
            </a:r>
            <a:r>
              <a:rPr lang="en-US" altLang="zh-CN" sz="4000" dirty="0"/>
              <a:t>Linux</a:t>
            </a:r>
            <a:r>
              <a:rPr lang="zh-CN" altLang="en-US" sz="4000" dirty="0"/>
              <a:t>创始人</a:t>
            </a:r>
            <a:r>
              <a:rPr lang="en-US" altLang="zh-CN" sz="4000" dirty="0"/>
              <a:t>Linus Torvalds</a:t>
            </a:r>
            <a:r>
              <a:rPr lang="zh-CN" altLang="en-US" sz="4000" dirty="0"/>
              <a:t>开发的</a:t>
            </a:r>
            <a:endParaRPr lang="en-US" altLang="zh-CN" sz="4000" dirty="0"/>
          </a:p>
          <a:p>
            <a:pPr marL="685800" indent="-685800">
              <a:buFont typeface="Wingdings" pitchFamily="2" charset="2"/>
              <a:buChar char="Ø"/>
              <a:defRPr sz="6000"/>
            </a:pPr>
            <a:r>
              <a:rPr lang="en-US" altLang="zh-CN" sz="4000" dirty="0">
                <a:hlinkClick r:id="rId4"/>
              </a:rPr>
              <a:t> https://git-scm.com/downloads</a:t>
            </a:r>
            <a:endParaRPr lang="en-US" altLang="zh-CN" sz="4000" dirty="0"/>
          </a:p>
          <a:p>
            <a:pPr marL="857250" indent="-857250">
              <a:buFont typeface="Arial" panose="020B0604020202020204" pitchFamily="34" charset="0"/>
              <a:buChar char="•"/>
              <a:defRPr sz="6000"/>
            </a:pPr>
            <a:endParaRPr lang="en-US" altLang="zh-CN" sz="4800" b="1" dirty="0"/>
          </a:p>
          <a:p>
            <a:pPr marL="857250" indent="-857250">
              <a:buFont typeface="Arial" panose="020B0604020202020204" pitchFamily="34" charset="0"/>
              <a:buChar char="•"/>
              <a:defRPr sz="6000"/>
            </a:pPr>
            <a:r>
              <a:rPr lang="en-US" sz="4800" b="1" dirty="0"/>
              <a:t>Windows</a:t>
            </a:r>
            <a:r>
              <a:rPr lang="zh-CN" altLang="en-US" sz="4800" b="1" dirty="0"/>
              <a:t> 平台</a:t>
            </a:r>
            <a:r>
              <a:rPr lang="en-US" altLang="zh-CN" sz="4800" b="1" dirty="0"/>
              <a:t>: </a:t>
            </a:r>
          </a:p>
          <a:p>
            <a:pPr>
              <a:defRPr sz="6000"/>
            </a:pPr>
            <a:r>
              <a:rPr lang="zh-CN" altLang="en-US" sz="4800" dirty="0"/>
              <a:t>下载安装文件，按照默认配置安装即可。</a:t>
            </a:r>
            <a:endParaRPr lang="en-US" altLang="zh-CN" sz="4800" dirty="0"/>
          </a:p>
          <a:p>
            <a:pPr marL="857250" indent="-857250">
              <a:buFont typeface="Arial" panose="020B0604020202020204" pitchFamily="34" charset="0"/>
              <a:buChar char="•"/>
              <a:defRPr sz="6000"/>
            </a:pPr>
            <a:endParaRPr lang="en-US" altLang="zh-CN" sz="4800" b="1" dirty="0"/>
          </a:p>
          <a:p>
            <a:pPr marL="857250" indent="-857250">
              <a:buFont typeface="Arial" panose="020B0604020202020204" pitchFamily="34" charset="0"/>
              <a:buChar char="•"/>
              <a:defRPr sz="6000"/>
            </a:pPr>
            <a:r>
              <a:rPr lang="en-US" altLang="zh-CN" sz="4800" b="1" dirty="0"/>
              <a:t>Linux/Unix</a:t>
            </a:r>
            <a:r>
              <a:rPr lang="zh-CN" altLang="en-US" sz="4800" b="1" dirty="0"/>
              <a:t>平台</a:t>
            </a:r>
            <a:r>
              <a:rPr lang="en-US" altLang="zh-CN" sz="4800" b="1" dirty="0"/>
              <a:t>: </a:t>
            </a:r>
          </a:p>
          <a:p>
            <a:pPr>
              <a:defRPr sz="6000"/>
            </a:pPr>
            <a:r>
              <a:rPr lang="zh-CN" altLang="en-US" sz="4800" dirty="0"/>
              <a:t>参考</a:t>
            </a:r>
            <a:r>
              <a:rPr lang="en-US" altLang="zh-CN" sz="4400" dirty="0">
                <a:hlinkClick r:id="rId5"/>
              </a:rPr>
              <a:t>https://git-scm.com/download/linux</a:t>
            </a:r>
            <a:endParaRPr lang="en-US" altLang="zh-CN" sz="4400" dirty="0"/>
          </a:p>
          <a:p>
            <a:pPr marL="857250" indent="-857250">
              <a:buFont typeface="Arial" panose="020B0604020202020204" pitchFamily="34" charset="0"/>
              <a:buChar char="•"/>
              <a:defRPr sz="6000"/>
            </a:pPr>
            <a:endParaRPr lang="en-US" altLang="zh-CN" sz="4400" b="1" dirty="0"/>
          </a:p>
          <a:p>
            <a:pPr marL="857250" indent="-857250">
              <a:buFont typeface="Arial" panose="020B0604020202020204" pitchFamily="34" charset="0"/>
              <a:buChar char="•"/>
              <a:defRPr sz="6000"/>
            </a:pPr>
            <a:r>
              <a:rPr lang="en-US" altLang="zh-CN" sz="4800" b="1" dirty="0"/>
              <a:t>Mac</a:t>
            </a:r>
            <a:r>
              <a:rPr lang="zh-CN" altLang="en-US" sz="4800" b="1" dirty="0"/>
              <a:t>平台</a:t>
            </a:r>
            <a:r>
              <a:rPr lang="en-US" altLang="zh-CN" sz="4800" b="1" dirty="0"/>
              <a:t>:</a:t>
            </a:r>
          </a:p>
          <a:p>
            <a:pPr marL="1600200" lvl="1" indent="-685800">
              <a:buFont typeface="+mj-lt"/>
              <a:buAutoNum type="arabicPeriod"/>
              <a:defRPr sz="6000"/>
            </a:pPr>
            <a:r>
              <a:rPr lang="zh-CN" altLang="en-US" sz="2800" dirty="0">
                <a:latin typeface="Andale Mono" panose="020B0509000000000004" pitchFamily="49" charset="0"/>
              </a:rPr>
              <a:t>安装</a:t>
            </a:r>
            <a:r>
              <a:rPr lang="en-US" altLang="zh-CN" sz="2800" dirty="0">
                <a:latin typeface="Andale Mono" panose="020B0509000000000004" pitchFamily="49" charset="0"/>
              </a:rPr>
              <a:t>homebrew</a:t>
            </a:r>
          </a:p>
          <a:p>
            <a:pPr>
              <a:defRPr sz="6000"/>
            </a:pPr>
            <a:r>
              <a:rPr lang="zh-CN" altLang="en-US" sz="2800" dirty="0">
                <a:latin typeface="Andale Mono" panose="020B0509000000000004" pitchFamily="49" charset="0"/>
              </a:rPr>
              <a:t>      </a:t>
            </a:r>
            <a:r>
              <a:rPr lang="en-US" altLang="zh-CN" sz="2800" dirty="0">
                <a:latin typeface="Andale Mono" panose="020B0509000000000004" pitchFamily="49" charset="0"/>
              </a:rPr>
              <a:t>/bin/bash -c "$(curl -</a:t>
            </a:r>
            <a:r>
              <a:rPr lang="en-US" altLang="zh-CN" sz="2800" dirty="0" err="1">
                <a:latin typeface="Andale Mono" panose="020B0509000000000004" pitchFamily="49" charset="0"/>
              </a:rPr>
              <a:t>fsSL</a:t>
            </a:r>
            <a:r>
              <a:rPr lang="en-US" altLang="zh-CN" sz="2800" dirty="0">
                <a:latin typeface="Andale Mono" panose="020B0509000000000004" pitchFamily="49" charset="0"/>
              </a:rPr>
              <a:t> </a:t>
            </a:r>
            <a:r>
              <a:rPr lang="en-US" altLang="zh-CN" sz="2800" dirty="0">
                <a:latin typeface="Andale Mono" panose="020B0509000000000004" pitchFamily="49" charset="0"/>
                <a:hlinkClick r:id="rId6"/>
              </a:rPr>
              <a:t>https://raw.githubusercontent.com/Homebrew/install/master/install.sh</a:t>
            </a:r>
            <a:r>
              <a:rPr lang="en-US" altLang="zh-CN" sz="2800" dirty="0">
                <a:latin typeface="Andale Mono" panose="020B0509000000000004" pitchFamily="49" charset="0"/>
              </a:rPr>
              <a:t>)"</a:t>
            </a:r>
          </a:p>
          <a:p>
            <a:pPr marL="1600200" lvl="1" indent="-685800">
              <a:buFont typeface="+mj-lt"/>
              <a:buAutoNum type="arabicPeriod" startAt="2"/>
              <a:defRPr sz="6000"/>
            </a:pPr>
            <a:r>
              <a:rPr lang="zh-CN" altLang="en-US" sz="2800" dirty="0">
                <a:latin typeface="Andale Mono" panose="020B0509000000000004" pitchFamily="49" charset="0"/>
              </a:rPr>
              <a:t>用</a:t>
            </a:r>
            <a:r>
              <a:rPr lang="en-US" altLang="zh-CN" sz="2800" dirty="0">
                <a:latin typeface="Andale Mono" panose="020B0509000000000004" pitchFamily="49" charset="0"/>
              </a:rPr>
              <a:t>homebrew</a:t>
            </a:r>
            <a:r>
              <a:rPr lang="zh-CN" altLang="en-US" sz="2800" dirty="0">
                <a:latin typeface="Andale Mono" panose="020B0509000000000004" pitchFamily="49" charset="0"/>
              </a:rPr>
              <a:t>安装</a:t>
            </a:r>
            <a:r>
              <a:rPr lang="en-US" altLang="zh-CN" sz="2800" dirty="0">
                <a:latin typeface="Andale Mono" panose="020B0509000000000004" pitchFamily="49" charset="0"/>
              </a:rPr>
              <a:t>git</a:t>
            </a:r>
          </a:p>
          <a:p>
            <a:pPr>
              <a:defRPr sz="6000"/>
            </a:pPr>
            <a:r>
              <a:rPr lang="zh-CN" altLang="en-US" sz="2800" dirty="0">
                <a:latin typeface="Andale Mono" panose="020B0509000000000004" pitchFamily="49" charset="0"/>
              </a:rPr>
              <a:t>      </a:t>
            </a:r>
            <a:r>
              <a:rPr lang="en-US" altLang="zh-CN" sz="2800" dirty="0">
                <a:latin typeface="Andale Mono" panose="020B0509000000000004" pitchFamily="49" charset="0"/>
              </a:rPr>
              <a:t>brew install git</a:t>
            </a:r>
            <a:endParaRPr lang="en-US" sz="2800" dirty="0">
              <a:latin typeface="Andale Mono" panose="020B050900000000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06163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字节跳动ByteDance-PPT-0724-03.jpg" descr="字节跳动ByteDance-PPT-0724-03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57" y="1"/>
            <a:ext cx="24362346" cy="13716002"/>
          </a:xfrm>
          <a:prstGeom prst="rect">
            <a:avLst/>
          </a:prstGeom>
          <a:ln w="12700">
            <a:miter lim="400000"/>
          </a:ln>
        </p:spPr>
      </p:pic>
      <p:sp>
        <p:nvSpPr>
          <p:cNvPr id="124" name="目录"/>
          <p:cNvSpPr txBox="1"/>
          <p:nvPr/>
        </p:nvSpPr>
        <p:spPr>
          <a:xfrm>
            <a:off x="1068916" y="1154975"/>
            <a:ext cx="6067864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a16="http://schemas.microsoft.com/office/drawing/2014/main" xmlns:p14="http://schemas.microsoft.com/office/powerpoint/2010/main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>
              <a:defRPr sz="6200">
                <a:solidFill>
                  <a:srgbClr val="5E5E5E"/>
                </a:solidFill>
              </a:defRPr>
            </a:lvl1pPr>
          </a:lstStyle>
          <a:p>
            <a:pPr>
              <a:defRPr sz="6000"/>
            </a:pPr>
            <a:r>
              <a:rPr lang="en-US" altLang="zh-CN" sz="6000" dirty="0"/>
              <a:t>git</a:t>
            </a:r>
            <a:r>
              <a:rPr lang="zh-CN" altLang="en-US" sz="6000" dirty="0"/>
              <a:t>工具</a:t>
            </a:r>
            <a:r>
              <a:rPr lang="en-US" altLang="zh-CN" sz="6000" dirty="0"/>
              <a:t>-</a:t>
            </a:r>
            <a:r>
              <a:rPr lang="zh-CN" altLang="en-US" sz="6000" dirty="0"/>
              <a:t>基础知识</a:t>
            </a:r>
            <a:endParaRPr lang="en-US" altLang="zh-CN" sz="6000" dirty="0"/>
          </a:p>
        </p:txBody>
      </p:sp>
      <p:sp>
        <p:nvSpPr>
          <p:cNvPr id="125" name="1. What: 什么是RTC？…"/>
          <p:cNvSpPr txBox="1"/>
          <p:nvPr/>
        </p:nvSpPr>
        <p:spPr>
          <a:xfrm>
            <a:off x="1068916" y="2731231"/>
            <a:ext cx="22693024" cy="8053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a16="http://schemas.microsoft.com/office/drawing/2014/main" xmlns:p14="http://schemas.microsoft.com/office/powerpoint/2010/main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63500" tIns="63500" rIns="63500" bIns="63500">
            <a:spAutoFit/>
          </a:bodyPr>
          <a:lstStyle/>
          <a:p>
            <a:endParaRPr lang="en-US" altLang="zh-CN" sz="44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6BA9184-E3AD-294E-BA3D-B7F1D5F772EF}"/>
              </a:ext>
            </a:extLst>
          </p:cNvPr>
          <p:cNvSpPr txBox="1"/>
          <p:nvPr/>
        </p:nvSpPr>
        <p:spPr>
          <a:xfrm>
            <a:off x="1230364" y="2691235"/>
            <a:ext cx="2237012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/>
              <a:t>Workspace: </a:t>
            </a:r>
            <a:r>
              <a:rPr lang="zh-CN" altLang="en-US" sz="4000" b="1" dirty="0"/>
              <a:t> </a:t>
            </a:r>
            <a:r>
              <a:rPr lang="en-US" altLang="zh-CN" sz="4000" b="1" dirty="0"/>
              <a:t>	</a:t>
            </a:r>
            <a:r>
              <a:rPr lang="zh-CN" altLang="en-US" sz="4000" dirty="0"/>
              <a:t>工作区，本地目录，平时存放项目代码的地方</a:t>
            </a:r>
          </a:p>
          <a:p>
            <a:r>
              <a:rPr lang="en-US" altLang="zh-CN" sz="4000" b="1" dirty="0"/>
              <a:t>Index / Stage</a:t>
            </a:r>
            <a:r>
              <a:rPr lang="en-US" altLang="zh-CN" sz="4000" dirty="0"/>
              <a:t>: 	</a:t>
            </a:r>
            <a:r>
              <a:rPr lang="zh-CN" altLang="en-US" sz="4000" dirty="0"/>
              <a:t>暂存区，用于临时存放你的改动，保存即将提交的文件列表信息</a:t>
            </a:r>
          </a:p>
          <a:p>
            <a:r>
              <a:rPr lang="en-US" altLang="zh-CN" sz="4000" b="1" dirty="0"/>
              <a:t>Repository</a:t>
            </a:r>
            <a:r>
              <a:rPr lang="en-US" altLang="zh-CN" sz="4000" dirty="0"/>
              <a:t>: </a:t>
            </a:r>
            <a:r>
              <a:rPr lang="zh-CN" altLang="en-US" sz="4000" dirty="0"/>
              <a:t> </a:t>
            </a:r>
            <a:r>
              <a:rPr lang="en-US" altLang="zh-CN" sz="4000" dirty="0"/>
              <a:t>	</a:t>
            </a:r>
            <a:r>
              <a:rPr lang="zh-CN" altLang="en-US" sz="4000" dirty="0"/>
              <a:t>仓库区（或版本库），就是安全存放数据的位置。</a:t>
            </a:r>
            <a:endParaRPr lang="en-US" altLang="zh-CN" sz="4000" dirty="0"/>
          </a:p>
          <a:p>
            <a:r>
              <a:rPr lang="en-US" altLang="zh-CN" sz="4000" b="1" dirty="0"/>
              <a:t>Remote</a:t>
            </a:r>
            <a:r>
              <a:rPr lang="en-US" altLang="zh-CN" sz="4000" dirty="0"/>
              <a:t>: </a:t>
            </a:r>
            <a:r>
              <a:rPr lang="zh-CN" altLang="en-US" sz="4000" dirty="0"/>
              <a:t>      </a:t>
            </a:r>
            <a:r>
              <a:rPr lang="en-US" altLang="zh-CN" sz="4000" dirty="0"/>
              <a:t>	</a:t>
            </a:r>
            <a:r>
              <a:rPr lang="zh-CN" altLang="en-US" sz="4000" dirty="0"/>
              <a:t>远程仓库，托管代码的服务器，项目组中的远程服务器。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3DC23BB-AEDE-BB4E-A644-2F3A2DDFE8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9639" y="6326000"/>
            <a:ext cx="16479986" cy="4780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1909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字节跳动ByteDance-PPT-0724-03.jpg" descr="字节跳动ByteDance-PPT-0724-03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9" y="37127"/>
            <a:ext cx="24362346" cy="13716002"/>
          </a:xfrm>
          <a:prstGeom prst="rect">
            <a:avLst/>
          </a:prstGeom>
          <a:ln w="12700">
            <a:miter lim="400000"/>
          </a:ln>
        </p:spPr>
      </p:pic>
      <p:sp>
        <p:nvSpPr>
          <p:cNvPr id="124" name="目录"/>
          <p:cNvSpPr txBox="1"/>
          <p:nvPr/>
        </p:nvSpPr>
        <p:spPr>
          <a:xfrm>
            <a:off x="1068916" y="1154975"/>
            <a:ext cx="6067864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p14="http://schemas.microsoft.com/office/powerpoint/2010/main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>
              <a:defRPr sz="6200">
                <a:solidFill>
                  <a:srgbClr val="5E5E5E"/>
                </a:solidFill>
              </a:defRPr>
            </a:lvl1pPr>
          </a:lstStyle>
          <a:p>
            <a:pPr>
              <a:defRPr sz="6000"/>
            </a:pPr>
            <a:r>
              <a:rPr lang="zh-CN" altLang="en-US" sz="6000" dirty="0"/>
              <a:t>服务器开发特点</a:t>
            </a:r>
            <a:endParaRPr lang="en-US" altLang="zh-CN" sz="6000" dirty="0"/>
          </a:p>
        </p:txBody>
      </p:sp>
      <p:sp>
        <p:nvSpPr>
          <p:cNvPr id="125" name="1. What: 什么是RTC？…"/>
          <p:cNvSpPr txBox="1"/>
          <p:nvPr/>
        </p:nvSpPr>
        <p:spPr>
          <a:xfrm>
            <a:off x="1170586" y="3394008"/>
            <a:ext cx="22693024" cy="9361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p14="http://schemas.microsoft.com/office/powerpoint/2010/main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63500" tIns="63500" rIns="63500" bIns="63500">
            <a:spAutoFit/>
          </a:bodyPr>
          <a:lstStyle/>
          <a:p>
            <a:pPr marL="857250" indent="-857250">
              <a:buFont typeface="Arial" panose="020B0604020202020204" pitchFamily="34" charset="0"/>
              <a:buChar char="•"/>
            </a:pPr>
            <a:r>
              <a:rPr lang="zh-CN" altLang="en-US" sz="6000" dirty="0"/>
              <a:t>稳定、安全、性能</a:t>
            </a:r>
            <a:endParaRPr lang="en-US" altLang="zh-CN" sz="6000" dirty="0"/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zh-CN" altLang="en-US" sz="6000" dirty="0"/>
              <a:t>网络技术</a:t>
            </a:r>
            <a:endParaRPr lang="en-US" altLang="zh-CN" sz="6000" dirty="0"/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zh-CN" altLang="en-US" sz="6000" dirty="0"/>
              <a:t>不考虑</a:t>
            </a:r>
            <a:r>
              <a:rPr lang="en-US" altLang="zh-CN" sz="6000" dirty="0"/>
              <a:t>UI</a:t>
            </a:r>
            <a:r>
              <a:rPr lang="zh-CN" altLang="en-US" sz="6000" dirty="0"/>
              <a:t>和交互</a:t>
            </a:r>
            <a:endParaRPr lang="en-US" altLang="zh-CN" sz="6000" dirty="0"/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zh-CN" altLang="en-US" sz="6000" dirty="0"/>
              <a:t>注重单测，框架较多</a:t>
            </a:r>
            <a:endParaRPr lang="en-US" altLang="zh-CN" sz="6000" dirty="0"/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zh-CN" altLang="en-US" sz="6000" dirty="0"/>
              <a:t>各种演练</a:t>
            </a:r>
            <a:endParaRPr lang="en-US" altLang="zh-CN" sz="6000" dirty="0"/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zh-CN" altLang="en-US" sz="6000" dirty="0"/>
              <a:t>半夜上线</a:t>
            </a:r>
            <a:endParaRPr lang="en-US" altLang="zh-CN" sz="6000" dirty="0"/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zh-CN" altLang="en-US" sz="6000" dirty="0"/>
              <a:t>立即响应</a:t>
            </a:r>
            <a:endParaRPr lang="en-US" altLang="zh-CN" sz="6000" dirty="0"/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zh-CN" altLang="en-US" sz="6000" dirty="0"/>
              <a:t>兜底策略</a:t>
            </a:r>
            <a:endParaRPr lang="en-US" altLang="zh-CN" sz="6000" dirty="0"/>
          </a:p>
          <a:p>
            <a:pPr marL="857250" indent="-857250">
              <a:buFont typeface="Arial" panose="020B0604020202020204" pitchFamily="34" charset="0"/>
              <a:buChar char="•"/>
            </a:pPr>
            <a:endParaRPr lang="en-US" altLang="zh-CN" sz="6000" dirty="0"/>
          </a:p>
          <a:p>
            <a:pPr marL="857250" indent="-857250">
              <a:buFont typeface="Arial" panose="020B0604020202020204" pitchFamily="34" charset="0"/>
              <a:buChar char="•"/>
            </a:pPr>
            <a:endParaRPr lang="en-US" altLang="zh-CN" sz="6000" dirty="0"/>
          </a:p>
        </p:txBody>
      </p:sp>
    </p:spTree>
    <p:extLst>
      <p:ext uri="{BB962C8B-B14F-4D97-AF65-F5344CB8AC3E}">
        <p14:creationId xmlns:p14="http://schemas.microsoft.com/office/powerpoint/2010/main" val="4545157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字节跳动ByteDance-PPT-0724-02.jpg" descr="字节跳动ByteDance-PPT-0724-02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7" y="-1"/>
            <a:ext cx="24362345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35" name="为什么要做RTC？"/>
          <p:cNvSpPr txBox="1"/>
          <p:nvPr/>
        </p:nvSpPr>
        <p:spPr>
          <a:xfrm>
            <a:off x="8256375" y="6075733"/>
            <a:ext cx="6485537" cy="15645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p14="http://schemas.microsoft.com/office/powerpoint/2010/main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>
              <a:defRPr sz="9500">
                <a:solidFill>
                  <a:srgbClr val="FFFFFF"/>
                </a:solidFill>
              </a:defRPr>
            </a:lvl1pPr>
          </a:lstStyle>
          <a:p>
            <a:pPr algn="ctr"/>
            <a:r>
              <a:rPr lang="en-US" altLang="zh-CN" dirty="0"/>
              <a:t>Golang</a:t>
            </a:r>
            <a:r>
              <a:rPr lang="zh-CN" altLang="en-US" dirty="0"/>
              <a:t>简介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498373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字节跳动ByteDance-PPT-0724-03.jpg" descr="字节跳动ByteDance-PPT-0724-03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724"/>
            <a:ext cx="24362345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31" name="什么是RTC？"/>
          <p:cNvSpPr txBox="1"/>
          <p:nvPr/>
        </p:nvSpPr>
        <p:spPr>
          <a:xfrm>
            <a:off x="802319" y="1124920"/>
            <a:ext cx="4025141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a16="http://schemas.microsoft.com/office/drawing/2014/main" xmlns:p14="http://schemas.microsoft.com/office/powerpoint/2010/main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6000">
                <a:solidFill>
                  <a:srgbClr val="5E5E5E"/>
                </a:solidFill>
              </a:defRPr>
            </a:lvl1pPr>
          </a:lstStyle>
          <a:p>
            <a:r>
              <a:rPr lang="en-US" altLang="zh-CN" dirty="0"/>
              <a:t>Golang</a:t>
            </a:r>
            <a:r>
              <a:rPr lang="zh-CN" altLang="en-US" dirty="0"/>
              <a:t>简介</a:t>
            </a:r>
            <a:endParaRPr dirty="0"/>
          </a:p>
        </p:txBody>
      </p:sp>
      <p:sp>
        <p:nvSpPr>
          <p:cNvPr id="132" name="文本"/>
          <p:cNvSpPr txBox="1"/>
          <p:nvPr/>
        </p:nvSpPr>
        <p:spPr>
          <a:xfrm>
            <a:off x="1358395" y="4028427"/>
            <a:ext cx="212726" cy="57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a16="http://schemas.microsoft.com/office/drawing/2014/main" xmlns:p14="http://schemas.microsoft.com/office/powerpoint/2010/main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5100"/>
              </a:lnSpc>
              <a:defRPr sz="3100" b="0" u="sng">
                <a:solidFill>
                  <a:srgbClr val="0000EE"/>
                </a:solidFill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r>
              <a:t> 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054FB0C-DF92-8647-A53D-D4D7E79C6B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发展历程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目前现状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语言特点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811165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54611</TotalTime>
  <Words>1550</Words>
  <Application>Microsoft Macintosh PowerPoint</Application>
  <PresentationFormat>自定义</PresentationFormat>
  <Paragraphs>279</Paragraphs>
  <Slides>44</Slides>
  <Notes>44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44</vt:i4>
      </vt:variant>
    </vt:vector>
  </HeadingPairs>
  <TitlesOfParts>
    <vt:vector size="54" baseType="lpstr">
      <vt:lpstr>等线</vt:lpstr>
      <vt:lpstr>等线 Light</vt:lpstr>
      <vt:lpstr>PingFang SC</vt:lpstr>
      <vt:lpstr>Andale Mono</vt:lpstr>
      <vt:lpstr>Arial</vt:lpstr>
      <vt:lpstr>Helvetica Neue</vt:lpstr>
      <vt:lpstr>Helvetica Neue Light</vt:lpstr>
      <vt:lpstr>Times Roman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cp:lastModifiedBy>元朝</cp:lastModifiedBy>
  <cp:revision>130</cp:revision>
  <dcterms:modified xsi:type="dcterms:W3CDTF">2020-10-23T09:53:09Z</dcterms:modified>
</cp:coreProperties>
</file>